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3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9010313" cy="10693400"/>
  <p:notesSz cx="7556500" cy="10693400"/>
  <p:embeddedFontLs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Raleway" pitchFamily="2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Serif" panose="020B0604020202020204" charset="0"/>
      <p:regular r:id="rId40"/>
      <p:bold r:id="rId41"/>
      <p:italic r:id="rId42"/>
      <p:boldItalic r:id="rId43"/>
    </p:embeddedFont>
    <p:embeddedFont>
      <p:font typeface="Roboto Serif ExtraBold" panose="020B0604020202020204" charset="0"/>
      <p:bold r:id="rId44"/>
      <p:boldItalic r:id="rId45"/>
    </p:embeddedFont>
    <p:embeddedFont>
      <p:font typeface="Rubik" panose="00000500000000000000" pitchFamily="2" charset="-79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4">
          <p15:clr>
            <a:srgbClr val="A4A3A4"/>
          </p15:clr>
        </p15:guide>
        <p15:guide id="2" pos="612">
          <p15:clr>
            <a:srgbClr val="A4A3A4"/>
          </p15:clr>
        </p15:guide>
        <p15:guide id="3" orient="horz" pos="63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204522-43CF-42B9-B86E-7A94C04297BF}" v="1" dt="2024-01-31T18:14:53.266"/>
  </p1510:revLst>
</p1510:revInfo>
</file>

<file path=ppt/tableStyles.xml><?xml version="1.0" encoding="utf-8"?>
<a:tblStyleLst xmlns:a="http://schemas.openxmlformats.org/drawingml/2006/main" def="{AC7A4E99-71EE-4C26-BB49-BEBD8D030E2F}">
  <a:tblStyle styleId="{AC7A4E99-71EE-4C26-BB49-BEBD8D030E2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7" autoAdjust="0"/>
  </p:normalViewPr>
  <p:slideViewPr>
    <p:cSldViewPr snapToGrid="0">
      <p:cViewPr varScale="1">
        <p:scale>
          <a:sx n="69" d="100"/>
          <a:sy n="69" d="100"/>
        </p:scale>
        <p:origin x="600" y="84"/>
      </p:cViewPr>
      <p:guideLst>
        <p:guide orient="horz" pos="344"/>
        <p:guide pos="612"/>
        <p:guide orient="horz" pos="63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, Jiyoung" userId="75be6204-2672-4c29-bce7-74840c476b7a" providerId="ADAL" clId="{4B204522-43CF-42B9-B86E-7A94C04297BF}"/>
    <pc:docChg chg="custSel modSld">
      <pc:chgData name="Lee, Jiyoung" userId="75be6204-2672-4c29-bce7-74840c476b7a" providerId="ADAL" clId="{4B204522-43CF-42B9-B86E-7A94C04297BF}" dt="2024-01-31T18:15:04.316" v="76" actId="3626"/>
      <pc:docMkLst>
        <pc:docMk/>
      </pc:docMkLst>
      <pc:sldChg chg="modNotesTx">
        <pc:chgData name="Lee, Jiyoung" userId="75be6204-2672-4c29-bce7-74840c476b7a" providerId="ADAL" clId="{4B204522-43CF-42B9-B86E-7A94C04297BF}" dt="2024-01-31T18:11:56.724" v="0" actId="6549"/>
        <pc:sldMkLst>
          <pc:docMk/>
          <pc:sldMk cId="0" sldId="256"/>
        </pc:sldMkLst>
      </pc:sldChg>
      <pc:sldChg chg="modNotesTx">
        <pc:chgData name="Lee, Jiyoung" userId="75be6204-2672-4c29-bce7-74840c476b7a" providerId="ADAL" clId="{4B204522-43CF-42B9-B86E-7A94C04297BF}" dt="2024-01-31T18:11:59.050" v="1" actId="6549"/>
        <pc:sldMkLst>
          <pc:docMk/>
          <pc:sldMk cId="0" sldId="257"/>
        </pc:sldMkLst>
      </pc:sldChg>
      <pc:sldChg chg="modNotesTx">
        <pc:chgData name="Lee, Jiyoung" userId="75be6204-2672-4c29-bce7-74840c476b7a" providerId="ADAL" clId="{4B204522-43CF-42B9-B86E-7A94C04297BF}" dt="2024-01-31T18:12:01.458" v="2" actId="6549"/>
        <pc:sldMkLst>
          <pc:docMk/>
          <pc:sldMk cId="0" sldId="258"/>
        </pc:sldMkLst>
      </pc:sldChg>
      <pc:sldChg chg="modNotesTx">
        <pc:chgData name="Lee, Jiyoung" userId="75be6204-2672-4c29-bce7-74840c476b7a" providerId="ADAL" clId="{4B204522-43CF-42B9-B86E-7A94C04297BF}" dt="2024-01-31T18:12:03.660" v="3" actId="6549"/>
        <pc:sldMkLst>
          <pc:docMk/>
          <pc:sldMk cId="0" sldId="259"/>
        </pc:sldMkLst>
      </pc:sldChg>
      <pc:sldChg chg="modNotesTx">
        <pc:chgData name="Lee, Jiyoung" userId="75be6204-2672-4c29-bce7-74840c476b7a" providerId="ADAL" clId="{4B204522-43CF-42B9-B86E-7A94C04297BF}" dt="2024-01-31T18:12:06.035" v="4" actId="6549"/>
        <pc:sldMkLst>
          <pc:docMk/>
          <pc:sldMk cId="0" sldId="260"/>
        </pc:sldMkLst>
      </pc:sldChg>
      <pc:sldChg chg="modNotesTx">
        <pc:chgData name="Lee, Jiyoung" userId="75be6204-2672-4c29-bce7-74840c476b7a" providerId="ADAL" clId="{4B204522-43CF-42B9-B86E-7A94C04297BF}" dt="2024-01-31T18:12:08.178" v="5" actId="6549"/>
        <pc:sldMkLst>
          <pc:docMk/>
          <pc:sldMk cId="0" sldId="261"/>
        </pc:sldMkLst>
      </pc:sldChg>
      <pc:sldChg chg="modNotesTx">
        <pc:chgData name="Lee, Jiyoung" userId="75be6204-2672-4c29-bce7-74840c476b7a" providerId="ADAL" clId="{4B204522-43CF-42B9-B86E-7A94C04297BF}" dt="2024-01-31T18:12:10.194" v="6" actId="6549"/>
        <pc:sldMkLst>
          <pc:docMk/>
          <pc:sldMk cId="0" sldId="262"/>
        </pc:sldMkLst>
      </pc:sldChg>
      <pc:sldChg chg="modNotesTx">
        <pc:chgData name="Lee, Jiyoung" userId="75be6204-2672-4c29-bce7-74840c476b7a" providerId="ADAL" clId="{4B204522-43CF-42B9-B86E-7A94C04297BF}" dt="2024-01-31T18:12:18.921" v="10" actId="6549"/>
        <pc:sldMkLst>
          <pc:docMk/>
          <pc:sldMk cId="0" sldId="263"/>
        </pc:sldMkLst>
      </pc:sldChg>
      <pc:sldChg chg="modNotesTx">
        <pc:chgData name="Lee, Jiyoung" userId="75be6204-2672-4c29-bce7-74840c476b7a" providerId="ADAL" clId="{4B204522-43CF-42B9-B86E-7A94C04297BF}" dt="2024-01-31T18:12:12.398" v="7" actId="6549"/>
        <pc:sldMkLst>
          <pc:docMk/>
          <pc:sldMk cId="0" sldId="264"/>
        </pc:sldMkLst>
      </pc:sldChg>
      <pc:sldChg chg="modNotesTx">
        <pc:chgData name="Lee, Jiyoung" userId="75be6204-2672-4c29-bce7-74840c476b7a" providerId="ADAL" clId="{4B204522-43CF-42B9-B86E-7A94C04297BF}" dt="2024-01-31T18:12:14.571" v="8" actId="6549"/>
        <pc:sldMkLst>
          <pc:docMk/>
          <pc:sldMk cId="0" sldId="265"/>
        </pc:sldMkLst>
      </pc:sldChg>
      <pc:sldChg chg="modNotesTx">
        <pc:chgData name="Lee, Jiyoung" userId="75be6204-2672-4c29-bce7-74840c476b7a" providerId="ADAL" clId="{4B204522-43CF-42B9-B86E-7A94C04297BF}" dt="2024-01-31T18:12:17.075" v="9" actId="6549"/>
        <pc:sldMkLst>
          <pc:docMk/>
          <pc:sldMk cId="0" sldId="266"/>
        </pc:sldMkLst>
      </pc:sldChg>
      <pc:sldChg chg="modNotesTx">
        <pc:chgData name="Lee, Jiyoung" userId="75be6204-2672-4c29-bce7-74840c476b7a" providerId="ADAL" clId="{4B204522-43CF-42B9-B86E-7A94C04297BF}" dt="2024-01-31T18:12:21.066" v="11" actId="6549"/>
        <pc:sldMkLst>
          <pc:docMk/>
          <pc:sldMk cId="0" sldId="267"/>
        </pc:sldMkLst>
      </pc:sldChg>
      <pc:sldChg chg="modNotesTx">
        <pc:chgData name="Lee, Jiyoung" userId="75be6204-2672-4c29-bce7-74840c476b7a" providerId="ADAL" clId="{4B204522-43CF-42B9-B86E-7A94C04297BF}" dt="2024-01-31T18:12:23.313" v="12" actId="6549"/>
        <pc:sldMkLst>
          <pc:docMk/>
          <pc:sldMk cId="0" sldId="268"/>
        </pc:sldMkLst>
      </pc:sldChg>
      <pc:sldChg chg="modNotesTx">
        <pc:chgData name="Lee, Jiyoung" userId="75be6204-2672-4c29-bce7-74840c476b7a" providerId="ADAL" clId="{4B204522-43CF-42B9-B86E-7A94C04297BF}" dt="2024-01-31T18:12:29.675" v="13" actId="6549"/>
        <pc:sldMkLst>
          <pc:docMk/>
          <pc:sldMk cId="0" sldId="269"/>
        </pc:sldMkLst>
      </pc:sldChg>
      <pc:sldChg chg="modNotesTx">
        <pc:chgData name="Lee, Jiyoung" userId="75be6204-2672-4c29-bce7-74840c476b7a" providerId="ADAL" clId="{4B204522-43CF-42B9-B86E-7A94C04297BF}" dt="2024-01-31T18:12:31.586" v="14" actId="6549"/>
        <pc:sldMkLst>
          <pc:docMk/>
          <pc:sldMk cId="0" sldId="270"/>
        </pc:sldMkLst>
      </pc:sldChg>
      <pc:sldChg chg="modNotesTx">
        <pc:chgData name="Lee, Jiyoung" userId="75be6204-2672-4c29-bce7-74840c476b7a" providerId="ADAL" clId="{4B204522-43CF-42B9-B86E-7A94C04297BF}" dt="2024-01-31T18:12:33.659" v="15" actId="6549"/>
        <pc:sldMkLst>
          <pc:docMk/>
          <pc:sldMk cId="0" sldId="271"/>
        </pc:sldMkLst>
      </pc:sldChg>
      <pc:sldChg chg="modNotesTx">
        <pc:chgData name="Lee, Jiyoung" userId="75be6204-2672-4c29-bce7-74840c476b7a" providerId="ADAL" clId="{4B204522-43CF-42B9-B86E-7A94C04297BF}" dt="2024-01-31T18:12:35.722" v="16" actId="6549"/>
        <pc:sldMkLst>
          <pc:docMk/>
          <pc:sldMk cId="0" sldId="272"/>
        </pc:sldMkLst>
      </pc:sldChg>
      <pc:sldChg chg="modNotesTx">
        <pc:chgData name="Lee, Jiyoung" userId="75be6204-2672-4c29-bce7-74840c476b7a" providerId="ADAL" clId="{4B204522-43CF-42B9-B86E-7A94C04297BF}" dt="2024-01-31T18:12:37.746" v="17" actId="6549"/>
        <pc:sldMkLst>
          <pc:docMk/>
          <pc:sldMk cId="0" sldId="273"/>
        </pc:sldMkLst>
      </pc:sldChg>
      <pc:sldChg chg="modNotesTx">
        <pc:chgData name="Lee, Jiyoung" userId="75be6204-2672-4c29-bce7-74840c476b7a" providerId="ADAL" clId="{4B204522-43CF-42B9-B86E-7A94C04297BF}" dt="2024-01-31T18:12:39.793" v="18" actId="6549"/>
        <pc:sldMkLst>
          <pc:docMk/>
          <pc:sldMk cId="0" sldId="274"/>
        </pc:sldMkLst>
      </pc:sldChg>
      <pc:sldChg chg="modNotesTx">
        <pc:chgData name="Lee, Jiyoung" userId="75be6204-2672-4c29-bce7-74840c476b7a" providerId="ADAL" clId="{4B204522-43CF-42B9-B86E-7A94C04297BF}" dt="2024-01-31T18:12:41.674" v="19" actId="6549"/>
        <pc:sldMkLst>
          <pc:docMk/>
          <pc:sldMk cId="0" sldId="275"/>
        </pc:sldMkLst>
      </pc:sldChg>
      <pc:sldChg chg="modNotesTx">
        <pc:chgData name="Lee, Jiyoung" userId="75be6204-2672-4c29-bce7-74840c476b7a" providerId="ADAL" clId="{4B204522-43CF-42B9-B86E-7A94C04297BF}" dt="2024-01-31T18:12:46.147" v="20" actId="6549"/>
        <pc:sldMkLst>
          <pc:docMk/>
          <pc:sldMk cId="0" sldId="278"/>
        </pc:sldMkLst>
      </pc:sldChg>
      <pc:sldChg chg="modSp mod modNotesTx">
        <pc:chgData name="Lee, Jiyoung" userId="75be6204-2672-4c29-bce7-74840c476b7a" providerId="ADAL" clId="{4B204522-43CF-42B9-B86E-7A94C04297BF}" dt="2024-01-31T18:15:04.316" v="76" actId="3626"/>
        <pc:sldMkLst>
          <pc:docMk/>
          <pc:sldMk cId="0" sldId="279"/>
        </pc:sldMkLst>
        <pc:spChg chg="mod">
          <ac:chgData name="Lee, Jiyoung" userId="75be6204-2672-4c29-bce7-74840c476b7a" providerId="ADAL" clId="{4B204522-43CF-42B9-B86E-7A94C04297BF}" dt="2024-01-31T18:15:04.316" v="76" actId="3626"/>
          <ac:spMkLst>
            <pc:docMk/>
            <pc:sldMk cId="0" sldId="279"/>
            <ac:spMk id="51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279900" y="0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62" name="Google Shape;162;p1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11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endParaRPr lang="en-US" dirty="0"/>
          </a:p>
        </p:txBody>
      </p:sp>
      <p:sp>
        <p:nvSpPr>
          <p:cNvPr id="279" name="Google Shape;279;p11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8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250" name="Google Shape;250;p8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9" name="Google Shape;289;p12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800" dirty="0"/>
          </a:p>
        </p:txBody>
      </p:sp>
      <p:sp>
        <p:nvSpPr>
          <p:cNvPr id="306" name="Google Shape;3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14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2" name="Google Shape;332;p14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15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4" name="Google Shape;354;p15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1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3" name="Google Shape;373;p16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17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82" name="Google Shape;382;p17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18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08" name="Google Shape;408;p18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19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800" dirty="0"/>
          </a:p>
        </p:txBody>
      </p:sp>
      <p:sp>
        <p:nvSpPr>
          <p:cNvPr id="425" name="Google Shape;425;p19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3" name="Google Shape;173;p2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20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5" name="Google Shape;435;p20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1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5" name="Google Shape;4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2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7" name="Google Shape;46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p23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91" name="Google Shape;491;p23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p24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13" name="Google Shape;513;p24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 dirty="0"/>
          </a:p>
        </p:txBody>
      </p:sp>
      <p:sp>
        <p:nvSpPr>
          <p:cNvPr id="183" name="Google Shape;183;p3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4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3" name="Google Shape;203;p4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5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3" name="Google Shape;213;p5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223" name="Google Shape;223;p6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9" name="Google Shape;239;p7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9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2" name="Google Shape;262;p9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10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</a:pPr>
            <a:endParaRPr sz="1200" b="0" i="0" u="none" strike="noStrike" cap="none" dirty="0">
              <a:solidFill>
                <a:schemeClr val="dk1"/>
              </a:solidFill>
              <a:effectLst/>
              <a:latin typeface="Rubik" panose="00000500000000000000" pitchFamily="2" charset="-79"/>
              <a:cs typeface="Rubik" panose="00000500000000000000" pitchFamily="2" charset="-79"/>
              <a:sym typeface="Calibri"/>
            </a:endParaRPr>
          </a:p>
        </p:txBody>
      </p:sp>
      <p:sp>
        <p:nvSpPr>
          <p:cNvPr id="270" name="Google Shape;270;p10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507165" y="9090588"/>
            <a:ext cx="16002900" cy="9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2"/>
          <p:cNvGrpSpPr/>
          <p:nvPr/>
        </p:nvGrpSpPr>
        <p:grpSpPr>
          <a:xfrm>
            <a:off x="1726187" y="8667714"/>
            <a:ext cx="1550391" cy="95274"/>
            <a:chOff x="4580561" y="2589004"/>
            <a:chExt cx="1064464" cy="25200"/>
          </a:xfrm>
        </p:grpSpPr>
        <p:sp>
          <p:nvSpPr>
            <p:cNvPr id="79" name="Google Shape;79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90075" tIns="190075" rIns="190075" bIns="190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90075" tIns="190075" rIns="190075" bIns="190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12"/>
          <p:cNvSpPr txBox="1">
            <a:spLocks noGrp="1"/>
          </p:cNvSpPr>
          <p:nvPr>
            <p:ph type="title" hasCustomPrompt="1"/>
          </p:nvPr>
        </p:nvSpPr>
        <p:spPr>
          <a:xfrm>
            <a:off x="1516520" y="1525891"/>
            <a:ext cx="15984000" cy="25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00"/>
              <a:buNone/>
              <a:defRPr sz="1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00"/>
              <a:buNone/>
              <a:defRPr sz="16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00"/>
              <a:buNone/>
              <a:defRPr sz="16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00"/>
              <a:buNone/>
              <a:defRPr sz="16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00"/>
              <a:buNone/>
              <a:defRPr sz="16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00"/>
              <a:buNone/>
              <a:defRPr sz="16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00"/>
              <a:buNone/>
              <a:defRPr sz="16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00"/>
              <a:buNone/>
              <a:defRPr sz="16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00"/>
              <a:buNone/>
              <a:defRPr sz="16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>
            <a:off x="1516520" y="4725362"/>
            <a:ext cx="159840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t" anchorCtr="0">
            <a:normAutofit/>
          </a:bodyPr>
          <a:lstStyle>
            <a:lvl1pPr marL="457200" lvl="0" indent="-4000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  <a:defRPr>
                <a:solidFill>
                  <a:schemeClr val="lt1"/>
                </a:solidFill>
              </a:defRPr>
            </a:lvl1pPr>
            <a:lvl2pPr marL="914400" lvl="1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○"/>
              <a:defRPr>
                <a:solidFill>
                  <a:schemeClr val="lt1"/>
                </a:solidFill>
              </a:defRPr>
            </a:lvl2pPr>
            <a:lvl3pPr marL="1371600" lvl="2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  <a:defRPr>
                <a:solidFill>
                  <a:schemeClr val="lt1"/>
                </a:solidFill>
              </a:defRPr>
            </a:lvl4pPr>
            <a:lvl5pPr marL="2286000" lvl="4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○"/>
              <a:defRPr>
                <a:solidFill>
                  <a:schemeClr val="lt1"/>
                </a:solidFill>
              </a:defRPr>
            </a:lvl5pPr>
            <a:lvl6pPr marL="2743200" lvl="5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■"/>
              <a:defRPr>
                <a:solidFill>
                  <a:schemeClr val="lt1"/>
                </a:solidFill>
              </a:defRPr>
            </a:lvl6pPr>
            <a:lvl7pPr marL="3200400" lvl="6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  <a:defRPr>
                <a:solidFill>
                  <a:schemeClr val="lt1"/>
                </a:solidFill>
              </a:defRPr>
            </a:lvl7pPr>
            <a:lvl8pPr marL="3657600" lvl="7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○"/>
              <a:defRPr>
                <a:solidFill>
                  <a:schemeClr val="lt1"/>
                </a:solidFill>
              </a:defRPr>
            </a:lvl8pPr>
            <a:lvl9pPr marL="4114800" lvl="8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5"/>
              <a:buFont typeface="Calibri"/>
              <a:buNone/>
              <a:defRPr sz="935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742"/>
              <a:buNone/>
              <a:defRPr sz="3741"/>
            </a:lvl1pPr>
            <a:lvl2pPr lvl="1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/>
            </a:lvl2pPr>
            <a:lvl3pPr lvl="2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None/>
              <a:defRPr sz="2807"/>
            </a:lvl3pPr>
            <a:lvl4pPr lvl="3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4pPr>
            <a:lvl5pPr lvl="4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5pPr>
            <a:lvl6pPr lvl="5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6pPr>
            <a:lvl7pPr lvl="6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7pPr>
            <a:lvl8pPr lvl="7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8pPr>
            <a:lvl9pPr lvl="8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5"/>
              <a:buFont typeface="Calibri"/>
              <a:buNone/>
              <a:defRPr sz="935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rgbClr val="888888"/>
              </a:buClr>
              <a:buSzPts val="3742"/>
              <a:buNone/>
              <a:defRPr sz="3741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3118"/>
              <a:buNone/>
              <a:defRPr sz="3118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807"/>
              <a:buNone/>
              <a:defRPr sz="2807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888888"/>
              </a:buClr>
              <a:buSzPts val="2495"/>
              <a:buNone/>
              <a:defRPr sz="2495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1306959" y="2846623"/>
            <a:ext cx="8079383" cy="678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2"/>
          </p:nvPr>
        </p:nvSpPr>
        <p:spPr>
          <a:xfrm>
            <a:off x="9623971" y="2846623"/>
            <a:ext cx="8079383" cy="678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742"/>
              <a:buNone/>
              <a:defRPr sz="3741" b="1"/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 b="1"/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None/>
              <a:defRPr sz="2807" b="1"/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2"/>
          </p:nvPr>
        </p:nvSpPr>
        <p:spPr>
          <a:xfrm>
            <a:off x="1309436" y="3906061"/>
            <a:ext cx="8042253" cy="574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3"/>
          </p:nvPr>
        </p:nvSpPr>
        <p:spPr>
          <a:xfrm>
            <a:off x="9623971" y="2621369"/>
            <a:ext cx="8081859" cy="128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742"/>
              <a:buNone/>
              <a:defRPr sz="3741" b="1"/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 b="1"/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None/>
              <a:defRPr sz="2807" b="1"/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 b="1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4"/>
          </p:nvPr>
        </p:nvSpPr>
        <p:spPr>
          <a:xfrm>
            <a:off x="9623971" y="3906061"/>
            <a:ext cx="8081859" cy="574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9"/>
              <a:buFont typeface="Calibri"/>
              <a:buNone/>
              <a:defRPr sz="498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8081859" y="1539652"/>
            <a:ext cx="9623971" cy="759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45401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Char char="•"/>
              <a:defRPr sz="4989"/>
            </a:lvl1pPr>
            <a:lvl2pPr marL="914400" lvl="1" indent="-505841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4366"/>
              <a:buChar char="•"/>
              <a:defRPr sz="4366"/>
            </a:lvl2pPr>
            <a:lvl3pPr marL="1371600" lvl="2" indent="-466217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742"/>
              <a:buChar char="•"/>
              <a:defRPr sz="3741"/>
            </a:lvl3pPr>
            <a:lvl4pPr marL="1828800" lvl="3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4pPr>
            <a:lvl5pPr marL="2286000" lvl="4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5pPr>
            <a:lvl6pPr marL="2743200" lvl="5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6pPr>
            <a:lvl7pPr marL="3200400" lvl="6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7pPr>
            <a:lvl8pPr marL="3657600" lvl="7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8pPr>
            <a:lvl9pPr marL="4114800" lvl="8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2"/>
          </p:nvPr>
        </p:nvSpPr>
        <p:spPr>
          <a:xfrm>
            <a:off x="1309436" y="3208020"/>
            <a:ext cx="6131320" cy="594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183"/>
              <a:buNone/>
              <a:defRPr sz="2183"/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71"/>
              <a:buNone/>
              <a:defRPr sz="1870"/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48022" y="925212"/>
            <a:ext cx="177144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648022" y="2396010"/>
            <a:ext cx="17714400" cy="7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t" anchorCtr="0">
            <a:normAutofit/>
          </a:bodyPr>
          <a:lstStyle>
            <a:lvl1pPr marL="457200" lvl="0" indent="-4000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9"/>
              <a:buFont typeface="Calibri"/>
              <a:buNone/>
              <a:defRPr sz="498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>
            <a:spLocks noGrp="1"/>
          </p:cNvSpPr>
          <p:nvPr>
            <p:ph type="pic" idx="2"/>
          </p:nvPr>
        </p:nvSpPr>
        <p:spPr>
          <a:xfrm>
            <a:off x="8081859" y="1539652"/>
            <a:ext cx="9623971" cy="759924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1309436" y="3208020"/>
            <a:ext cx="6131320" cy="594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2495"/>
              <a:buNone/>
              <a:defRPr sz="2495"/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183"/>
              <a:buNone/>
              <a:defRPr sz="2183"/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71"/>
              <a:buNone/>
              <a:defRPr sz="1870"/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 rot="5400000">
            <a:off x="6112725" y="-1959143"/>
            <a:ext cx="6784864" cy="163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 rot="5400000">
            <a:off x="11122723" y="3050857"/>
            <a:ext cx="9062162" cy="409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 rot="5400000">
            <a:off x="2805712" y="-929428"/>
            <a:ext cx="9062162" cy="1205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0"/>
            <a:ext cx="19010400" cy="101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90075" tIns="190075" rIns="190075" bIns="190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4"/>
          <p:cNvGrpSpPr/>
          <p:nvPr/>
        </p:nvGrpSpPr>
        <p:grpSpPr>
          <a:xfrm>
            <a:off x="1726187" y="2476677"/>
            <a:ext cx="1550391" cy="95274"/>
            <a:chOff x="4580561" y="2589004"/>
            <a:chExt cx="1064464" cy="25200"/>
          </a:xfrm>
        </p:grpSpPr>
        <p:sp>
          <p:nvSpPr>
            <p:cNvPr id="24" name="Google Shape;2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90075" tIns="190075" rIns="190075" bIns="190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90075" tIns="190075" rIns="190075" bIns="190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1516520" y="2749390"/>
            <a:ext cx="15983400" cy="3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516889" y="6596498"/>
            <a:ext cx="15983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"/>
          <p:cNvGrpSpPr/>
          <p:nvPr/>
        </p:nvGrpSpPr>
        <p:grpSpPr>
          <a:xfrm>
            <a:off x="1726187" y="2476677"/>
            <a:ext cx="1550391" cy="95274"/>
            <a:chOff x="4580561" y="2589004"/>
            <a:chExt cx="1064464" cy="25200"/>
          </a:xfrm>
        </p:grpSpPr>
        <p:sp>
          <p:nvSpPr>
            <p:cNvPr id="31" name="Google Shape;31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90075" tIns="190075" rIns="190075" bIns="190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90075" tIns="190075" rIns="190075" bIns="190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1516520" y="2749390"/>
            <a:ext cx="15984000" cy="3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0" y="0"/>
            <a:ext cx="19010400" cy="101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90075" tIns="190075" rIns="190075" bIns="190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37;p6"/>
          <p:cNvGrpSpPr/>
          <p:nvPr/>
        </p:nvGrpSpPr>
        <p:grpSpPr>
          <a:xfrm>
            <a:off x="1726187" y="2476677"/>
            <a:ext cx="1550391" cy="95274"/>
            <a:chOff x="4580561" y="2589004"/>
            <a:chExt cx="1064464" cy="25200"/>
          </a:xfrm>
        </p:grpSpPr>
        <p:sp>
          <p:nvSpPr>
            <p:cNvPr id="38" name="Google Shape;38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90075" tIns="190075" rIns="190075" bIns="190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90075" tIns="190075" rIns="190075" bIns="190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516520" y="2741490"/>
            <a:ext cx="159840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516261" y="4322007"/>
            <a:ext cx="7846800" cy="4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t" anchorCtr="0">
            <a:normAutofit/>
          </a:bodyPr>
          <a:lstStyle>
            <a:lvl1pPr marL="457200" lvl="0" indent="-4000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9654013" y="4322007"/>
            <a:ext cx="7846800" cy="4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t" anchorCtr="0">
            <a:normAutofit/>
          </a:bodyPr>
          <a:lstStyle>
            <a:lvl1pPr marL="457200" lvl="0" indent="-4000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0" y="0"/>
            <a:ext cx="19010400" cy="101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90075" tIns="190075" rIns="190075" bIns="190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7"/>
          <p:cNvGrpSpPr/>
          <p:nvPr/>
        </p:nvGrpSpPr>
        <p:grpSpPr>
          <a:xfrm>
            <a:off x="1726187" y="2476677"/>
            <a:ext cx="1550391" cy="95274"/>
            <a:chOff x="4580561" y="2589004"/>
            <a:chExt cx="1064464" cy="25200"/>
          </a:xfrm>
        </p:grpSpPr>
        <p:sp>
          <p:nvSpPr>
            <p:cNvPr id="47" name="Google Shape;47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90075" tIns="190075" rIns="190075" bIns="190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90075" tIns="190075" rIns="190075" bIns="190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516520" y="2741490"/>
            <a:ext cx="159840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0" y="0"/>
            <a:ext cx="19010400" cy="101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90075" tIns="190075" rIns="190075" bIns="190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8"/>
          <p:cNvGrpSpPr/>
          <p:nvPr/>
        </p:nvGrpSpPr>
        <p:grpSpPr>
          <a:xfrm>
            <a:off x="1726187" y="2476677"/>
            <a:ext cx="1550391" cy="95274"/>
            <a:chOff x="4580561" y="2589004"/>
            <a:chExt cx="1064464" cy="25200"/>
          </a:xfrm>
        </p:grpSpPr>
        <p:sp>
          <p:nvSpPr>
            <p:cNvPr id="54" name="Google Shape;54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90075" tIns="190075" rIns="190075" bIns="190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90075" tIns="190075" rIns="190075" bIns="190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517664" y="2741490"/>
            <a:ext cx="6862500" cy="28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1499421" y="5783241"/>
            <a:ext cx="6862500" cy="3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t" anchorCtr="0">
            <a:normAutofit/>
          </a:bodyPr>
          <a:lstStyle>
            <a:lvl1pPr marL="457200" lvl="0" indent="-4000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9"/>
          <p:cNvGrpSpPr/>
          <p:nvPr/>
        </p:nvGrpSpPr>
        <p:grpSpPr>
          <a:xfrm>
            <a:off x="1726187" y="8667714"/>
            <a:ext cx="1550391" cy="95274"/>
            <a:chOff x="4580561" y="2589004"/>
            <a:chExt cx="1064464" cy="25200"/>
          </a:xfrm>
        </p:grpSpPr>
        <p:sp>
          <p:nvSpPr>
            <p:cNvPr id="61" name="Google Shape;61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90075" tIns="190075" rIns="190075" bIns="190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90075" tIns="190075" rIns="190075" bIns="190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516520" y="1796890"/>
            <a:ext cx="14597100" cy="6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0" y="0"/>
            <a:ext cx="9505200" cy="1069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90075" tIns="190075" rIns="190075" bIns="190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10"/>
          <p:cNvGrpSpPr/>
          <p:nvPr/>
        </p:nvGrpSpPr>
        <p:grpSpPr>
          <a:xfrm>
            <a:off x="1726187" y="2476677"/>
            <a:ext cx="1550391" cy="95274"/>
            <a:chOff x="4580561" y="2589004"/>
            <a:chExt cx="1064464" cy="25200"/>
          </a:xfrm>
        </p:grpSpPr>
        <p:sp>
          <p:nvSpPr>
            <p:cNvPr id="68" name="Google Shape;68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90075" tIns="190075" rIns="190075" bIns="190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90075" tIns="190075" rIns="190075" bIns="1900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1517664" y="2741490"/>
            <a:ext cx="6862500" cy="3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1"/>
          </p:nvPr>
        </p:nvSpPr>
        <p:spPr>
          <a:xfrm>
            <a:off x="1507165" y="6572850"/>
            <a:ext cx="6862500" cy="15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2"/>
          </p:nvPr>
        </p:nvSpPr>
        <p:spPr>
          <a:xfrm>
            <a:off x="10757171" y="2812124"/>
            <a:ext cx="7015200" cy="6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t" anchorCtr="0">
            <a:normAutofit/>
          </a:bodyPr>
          <a:lstStyle>
            <a:lvl1pPr marL="457200" lvl="0" indent="-4000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48022" y="925212"/>
            <a:ext cx="177144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800"/>
              <a:buFont typeface="Raleway"/>
              <a:buNone/>
              <a:defRPr sz="5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800"/>
              <a:buFont typeface="Raleway"/>
              <a:buNone/>
              <a:defRPr sz="5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800"/>
              <a:buFont typeface="Raleway"/>
              <a:buNone/>
              <a:defRPr sz="5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800"/>
              <a:buFont typeface="Raleway"/>
              <a:buNone/>
              <a:defRPr sz="5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800"/>
              <a:buFont typeface="Raleway"/>
              <a:buNone/>
              <a:defRPr sz="5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800"/>
              <a:buFont typeface="Raleway"/>
              <a:buNone/>
              <a:defRPr sz="5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800"/>
              <a:buFont typeface="Raleway"/>
              <a:buNone/>
              <a:defRPr sz="5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800"/>
              <a:buFont typeface="Raleway"/>
              <a:buNone/>
              <a:defRPr sz="5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800"/>
              <a:buFont typeface="Raleway"/>
              <a:buNone/>
              <a:defRPr sz="5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48022" y="2396010"/>
            <a:ext cx="17714400" cy="7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t" anchorCtr="0">
            <a:normAutofit/>
          </a:bodyPr>
          <a:lstStyle>
            <a:lvl1pPr marL="457200" marR="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Lato"/>
              <a:buChar char="●"/>
              <a:defRPr sz="27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Lato"/>
              <a:buChar char="○"/>
              <a:defRPr sz="2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Lato"/>
              <a:buChar char="■"/>
              <a:defRPr sz="2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Lato"/>
              <a:buChar char="●"/>
              <a:defRPr sz="2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Lato"/>
              <a:buChar char="○"/>
              <a:defRPr sz="2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Lato"/>
              <a:buChar char="■"/>
              <a:defRPr sz="2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Lato"/>
              <a:buChar char="●"/>
              <a:defRPr sz="2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Lato"/>
              <a:buChar char="○"/>
              <a:defRPr sz="2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Lato"/>
              <a:buChar char="■"/>
              <a:defRPr sz="2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60"/>
              <a:buFont typeface="Calibri"/>
              <a:buNone/>
              <a:defRPr sz="68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05841" algn="l" rtl="0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366"/>
              <a:buFont typeface="Arial"/>
              <a:buChar char="•"/>
              <a:defRPr sz="43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66217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742"/>
              <a:buFont typeface="Arial"/>
              <a:buChar char="•"/>
              <a:defRPr sz="37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26592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Char char="•"/>
              <a:defRPr sz="31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844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7"/>
              <a:buFont typeface="Arial"/>
              <a:buChar char="•"/>
              <a:defRPr sz="2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7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7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7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7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7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7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7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7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7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7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7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pdaac.usgs.gov/documents/1698/HLS_User_Guide_V2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 l="1171" r="6473"/>
          <a:stretch/>
        </p:blipFill>
        <p:spPr>
          <a:xfrm>
            <a:off x="0" y="0"/>
            <a:ext cx="19010299" cy="106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454250" y="2300100"/>
            <a:ext cx="8956200" cy="29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lang="en-US" sz="6200" b="0" i="0" u="none" strike="noStrike" cap="none" dirty="0">
                <a:solidFill>
                  <a:srgbClr val="52434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I</a:t>
            </a:r>
            <a:r>
              <a:rPr lang="en-US" sz="4700" b="0" i="0" u="none" strike="noStrike" cap="none" dirty="0">
                <a:solidFill>
                  <a:srgbClr val="52434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ntroduction to the </a:t>
            </a:r>
            <a:r>
              <a:rPr lang="en-US" sz="4700" b="0" i="0" u="none" strike="noStrike" cap="none" dirty="0" err="1">
                <a:solidFill>
                  <a:schemeClr val="dk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GeoAI</a:t>
            </a:r>
            <a:r>
              <a:rPr lang="en-US" sz="4700" b="0" i="0" u="none" strike="noStrike" cap="none" dirty="0">
                <a:solidFill>
                  <a:schemeClr val="dk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 </a:t>
            </a:r>
            <a:r>
              <a:rPr lang="en-US" sz="4700" b="0" i="0" u="none" strike="noStrike" cap="none" dirty="0">
                <a:solidFill>
                  <a:srgbClr val="52434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Foundation Model and </a:t>
            </a:r>
            <a:endParaRPr sz="4700" b="0" i="0" u="none" strike="noStrike" cap="none" dirty="0">
              <a:solidFill>
                <a:srgbClr val="52434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lang="en-US" sz="4700" b="0" i="0" u="none" strike="noStrike" cap="none" dirty="0">
                <a:solidFill>
                  <a:srgbClr val="52434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Its Application</a:t>
            </a:r>
            <a:endParaRPr sz="4700" b="0" i="0" u="none" strike="noStrike" cap="none" dirty="0">
              <a:solidFill>
                <a:srgbClr val="52434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454250" y="6783400"/>
            <a:ext cx="5245800" cy="3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524341"/>
                </a:solidFill>
                <a:latin typeface="Roboto Serif"/>
                <a:ea typeface="Roboto Serif"/>
                <a:cs typeface="Roboto Serif"/>
                <a:sym typeface="Roboto Serif"/>
              </a:rPr>
              <a:t>Yanhong Huang </a:t>
            </a:r>
            <a:endParaRPr sz="3600" b="1" i="0" u="none" strike="noStrike" cap="none">
              <a:solidFill>
                <a:srgbClr val="52434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524341"/>
                </a:solidFill>
                <a:latin typeface="Roboto Serif"/>
                <a:ea typeface="Roboto Serif"/>
                <a:cs typeface="Roboto Serif"/>
                <a:sym typeface="Roboto Serif"/>
              </a:rPr>
              <a:t>Salar Jarhan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524341"/>
                </a:solidFill>
                <a:latin typeface="Roboto Serif"/>
                <a:ea typeface="Roboto Serif"/>
                <a:cs typeface="Roboto Serif"/>
                <a:sym typeface="Roboto Serif"/>
              </a:rPr>
              <a:t>Jiyoung Lee </a:t>
            </a:r>
            <a:endParaRPr sz="3600" b="1" i="0" u="none" strike="noStrike" cap="none">
              <a:solidFill>
                <a:srgbClr val="52434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524341"/>
                </a:solidFill>
                <a:latin typeface="Roboto Serif"/>
                <a:ea typeface="Roboto Serif"/>
                <a:cs typeface="Roboto Serif"/>
                <a:sym typeface="Roboto Serif"/>
              </a:rPr>
              <a:t>Claire Simpson </a:t>
            </a:r>
            <a:endParaRPr sz="3600" b="1" i="0" u="none" strike="noStrike" cap="none">
              <a:solidFill>
                <a:srgbClr val="52434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524341"/>
                </a:solidFill>
                <a:latin typeface="Roboto Serif"/>
                <a:ea typeface="Roboto Serif"/>
                <a:cs typeface="Roboto Serif"/>
                <a:sym typeface="Roboto Serif"/>
              </a:rPr>
              <a:t>Yalin Yang</a:t>
            </a:r>
            <a:endParaRPr sz="3600" b="1" i="0" u="none" strike="noStrike" cap="none">
              <a:solidFill>
                <a:srgbClr val="52434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16010300" y="1524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524341"/>
                </a:solidFill>
                <a:latin typeface="Roboto Serif"/>
                <a:ea typeface="Roboto Serif"/>
                <a:cs typeface="Roboto Serif"/>
                <a:sym typeface="Roboto Serif"/>
              </a:rPr>
              <a:t>01 / 31 / 2024</a:t>
            </a:r>
            <a:endParaRPr sz="2200" b="1" i="0" u="none" strike="noStrike" cap="none">
              <a:solidFill>
                <a:srgbClr val="52434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65103" y="152399"/>
            <a:ext cx="1167296" cy="5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Roboto Serif"/>
                <a:ea typeface="Roboto Serif"/>
                <a:cs typeface="Roboto Serif"/>
                <a:sym typeface="Roboto Serif"/>
              </a:rPr>
              <a:t>10</a:t>
            </a:fld>
            <a:endParaRPr>
              <a:solidFill>
                <a:schemeClr val="accen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685800" y="74025"/>
            <a:ext cx="169626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lang="en-US" sz="7400" b="0" i="0" u="none" strike="noStrike" cap="none">
                <a:solidFill>
                  <a:srgbClr val="0F5C98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Data</a:t>
            </a:r>
            <a:endParaRPr sz="7400" b="0" i="0" u="none" strike="noStrike" cap="none">
              <a:solidFill>
                <a:srgbClr val="0F5C98"/>
              </a:solidFill>
              <a:highlight>
                <a:srgbClr val="FFFFFF"/>
              </a:highlight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sp>
        <p:nvSpPr>
          <p:cNvPr id="283" name="Google Shape;283;p35"/>
          <p:cNvSpPr txBox="1"/>
          <p:nvPr/>
        </p:nvSpPr>
        <p:spPr>
          <a:xfrm>
            <a:off x="971550" y="1936425"/>
            <a:ext cx="14493600" cy="8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norm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Roboto Serif"/>
              <a:buChar char="●"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Harmonized Landsat-Sentinel-2 (HLS)</a:t>
            </a:r>
            <a:endParaRPr sz="4800" b="0" i="0" u="none" strike="noStrike" cap="non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84" name="Google Shape;284;p35" descr="A close-up of a map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5425" y="333800"/>
            <a:ext cx="2488749" cy="24889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5" name="Google Shape;285;p35"/>
          <p:cNvGraphicFramePr/>
          <p:nvPr/>
        </p:nvGraphicFramePr>
        <p:xfrm>
          <a:off x="892313" y="2983038"/>
          <a:ext cx="17590550" cy="7164900"/>
        </p:xfrm>
        <a:graphic>
          <a:graphicData uri="http://schemas.openxmlformats.org/drawingml/2006/table">
            <a:tbl>
              <a:tblPr>
                <a:noFill/>
                <a:tableStyleId>{AC7A4E99-71EE-4C26-BB49-BEBD8D030E2F}</a:tableStyleId>
              </a:tblPr>
              <a:tblGrid>
                <a:gridCol w="275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3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43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13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9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1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Band Name</a:t>
                      </a:r>
                      <a:endParaRPr sz="2600" b="1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1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Data type</a:t>
                      </a:r>
                      <a:endParaRPr sz="2600" b="1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1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Scale</a:t>
                      </a:r>
                      <a:endParaRPr sz="2600" b="1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1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Unit</a:t>
                      </a:r>
                      <a:endParaRPr sz="2600" b="1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1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Saturation Flag</a:t>
                      </a:r>
                      <a:endParaRPr sz="2600" b="1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1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Spatial Resolution</a:t>
                      </a:r>
                      <a:endParaRPr sz="2600" b="1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1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Nadir Adjustment</a:t>
                      </a:r>
                      <a:endParaRPr sz="2600" b="1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b="1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Description</a:t>
                      </a:r>
                      <a:endParaRPr sz="2600" b="1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8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Coastal aerosol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int16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0.0001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unitless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12,000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yes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Nadir-adjusted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8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int16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0.0001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unitless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12,000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Surface Reflectance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Green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int16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0.0001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unitless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12,000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Red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int16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0.0001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unitless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12,000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NIR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int16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0.0001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unitless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12,000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SWIR 1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int16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0.0001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unitless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12,000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SWIR 2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int16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0.0001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unitless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12,000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TIRS B10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int16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0.01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Celsius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TOA BT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TIRS B11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int16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0.01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Celsius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TOA BT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QA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uint8</a:t>
                      </a:r>
                      <a:endParaRPr sz="26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sng" strike="noStrike" cap="none">
                          <a:solidFill>
                            <a:schemeClr val="hlink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  <a:hlinkClick r:id="rId4"/>
                        </a:rPr>
                        <a:t>refer to the QA table in the User’s Guide for bit information</a:t>
                      </a:r>
                      <a:endParaRPr sz="2300" u="sng" strike="noStrike" cap="none">
                        <a:solidFill>
                          <a:schemeClr val="hlink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Roboto Serif"/>
                <a:ea typeface="Roboto Serif"/>
                <a:cs typeface="Roboto Serif"/>
                <a:sym typeface="Roboto Serif"/>
              </a:rPr>
              <a:t>11</a:t>
            </a:fld>
            <a:endParaRPr>
              <a:solidFill>
                <a:schemeClr val="accen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685800" y="74025"/>
            <a:ext cx="169626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lang="en-US" sz="7400" b="0" i="0" u="none" strike="noStrike" cap="none" dirty="0">
                <a:solidFill>
                  <a:srgbClr val="0F5C98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Research Objectives</a:t>
            </a:r>
            <a:endParaRPr sz="35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971550" y="1936425"/>
            <a:ext cx="17916000" cy="4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Roboto Serif"/>
              <a:buAutoNum type="arabicPeriod"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Deploy foundation model to the </a:t>
            </a:r>
            <a:r>
              <a:rPr lang="en-US" sz="4800" b="1" i="0" u="none" strike="noStrike" cap="non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I-GUIDE Platform</a:t>
            </a:r>
            <a:endParaRPr sz="4800" b="1" i="0" u="none" strike="noStrike" cap="non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Roboto Serif"/>
              <a:buAutoNum type="arabicPeriod"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Replicate model fine-tuning for </a:t>
            </a:r>
            <a:r>
              <a:rPr lang="en-US" sz="4800" b="1" i="0" u="none" strike="noStrike" cap="non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flood, burn, and crop classification</a:t>
            </a:r>
            <a:endParaRPr sz="4800" b="1" i="0" u="none" strike="noStrike" cap="non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Roboto Serif"/>
              <a:buAutoNum type="arabicPeriod"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Create our own fine-tuned model to detect </a:t>
            </a:r>
            <a:r>
              <a:rPr lang="en-US" sz="4800" b="1" i="0" u="none" strike="noStrike" cap="non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built areas</a:t>
            </a:r>
            <a:endParaRPr sz="4800" b="1" i="0" u="none" strike="noStrike" cap="non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6923" y="6157425"/>
            <a:ext cx="4113806" cy="393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3393" y="6226457"/>
            <a:ext cx="3965609" cy="378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91666" y="6342593"/>
            <a:ext cx="3965609" cy="3791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5792" y="6239177"/>
            <a:ext cx="4258468" cy="406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Roboto Serif"/>
                <a:ea typeface="Roboto Serif"/>
                <a:cs typeface="Roboto Serif"/>
                <a:sym typeface="Roboto Serif"/>
              </a:rPr>
              <a:t>12</a:t>
            </a:fld>
            <a:endParaRPr>
              <a:solidFill>
                <a:schemeClr val="accen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92" name="Google Shape;292;p36"/>
          <p:cNvSpPr txBox="1"/>
          <p:nvPr/>
        </p:nvSpPr>
        <p:spPr>
          <a:xfrm>
            <a:off x="685800" y="74025"/>
            <a:ext cx="169626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lang="en-US" sz="7400" b="0" i="0" u="none" strike="noStrike" cap="none">
                <a:solidFill>
                  <a:srgbClr val="0F5C98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Fine-tuning: Flooding</a:t>
            </a:r>
            <a:endParaRPr sz="7400" b="0" i="0" u="none" strike="noStrike" cap="none">
              <a:solidFill>
                <a:srgbClr val="0F5C98"/>
              </a:solidFill>
              <a:highlight>
                <a:srgbClr val="FFFFFF"/>
              </a:highlight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pic>
        <p:nvPicPr>
          <p:cNvPr id="293" name="Google Shape;2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52279" y="264526"/>
            <a:ext cx="2435225" cy="23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 txBox="1"/>
          <p:nvPr/>
        </p:nvSpPr>
        <p:spPr>
          <a:xfrm>
            <a:off x="762810" y="0"/>
            <a:ext cx="169626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lang="en-US" sz="7400" b="0" i="0" u="none" strike="noStrike" cap="none">
                <a:solidFill>
                  <a:srgbClr val="0F5C98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Fine-tuning: Flooding</a:t>
            </a:r>
            <a:endParaRPr sz="7400" b="0" i="0" u="none" strike="noStrike" cap="none">
              <a:solidFill>
                <a:srgbClr val="0F5C98"/>
              </a:solidFill>
              <a:highlight>
                <a:srgbClr val="FFFFFF"/>
              </a:highlight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pic>
        <p:nvPicPr>
          <p:cNvPr id="295" name="Google Shape;29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29289" y="190501"/>
            <a:ext cx="2435225" cy="232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36"/>
          <p:cNvGrpSpPr/>
          <p:nvPr/>
        </p:nvGrpSpPr>
        <p:grpSpPr>
          <a:xfrm>
            <a:off x="2178048" y="2675210"/>
            <a:ext cx="13978104" cy="7077779"/>
            <a:chOff x="0" y="87834"/>
            <a:chExt cx="13978104" cy="7077779"/>
          </a:xfrm>
        </p:grpSpPr>
        <p:sp>
          <p:nvSpPr>
            <p:cNvPr id="297" name="Google Shape;297;p36"/>
            <p:cNvSpPr/>
            <p:nvPr/>
          </p:nvSpPr>
          <p:spPr>
            <a:xfrm>
              <a:off x="0" y="589674"/>
              <a:ext cx="13978104" cy="8568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698905" y="87834"/>
              <a:ext cx="9784672" cy="100368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6"/>
            <p:cNvSpPr txBox="1"/>
            <p:nvPr/>
          </p:nvSpPr>
          <p:spPr>
            <a:xfrm>
              <a:off x="747901" y="136830"/>
              <a:ext cx="9686680" cy="905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9825" tIns="0" rIns="3698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34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Purpose: Predict flooded vs dry areas</a:t>
              </a: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>
              <a:off x="0" y="2131914"/>
              <a:ext cx="13978104" cy="5033699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6"/>
            <p:cNvSpPr txBox="1"/>
            <p:nvPr/>
          </p:nvSpPr>
          <p:spPr>
            <a:xfrm>
              <a:off x="0" y="2131914"/>
              <a:ext cx="13978104" cy="5033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4850" tIns="708150" rIns="1084850" bIns="241800" anchor="t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Char char="•"/>
              </a:pPr>
              <a:r>
                <a:rPr lang="en-US" sz="3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 georeferenced dataset to train and test deep learning flood algorithms </a:t>
              </a:r>
              <a:endParaRPr sz="3400"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Char char="•"/>
              </a:pPr>
              <a:r>
                <a:rPr lang="en-US" sz="3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446 labeled 512x512 chips </a:t>
              </a:r>
              <a:endParaRPr/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51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Char char="•"/>
              </a:pPr>
              <a:r>
                <a:rPr lang="en-US" sz="3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 biomes, 357 ecoregions, and 6 continents of the world 11 flood events.</a:t>
              </a:r>
              <a:endParaRPr/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51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Char char="•"/>
              </a:pPr>
              <a:r>
                <a:rPr lang="en-US" sz="3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bands for flood mapping: Blue, Green, Red, Narrow NIR, SWIR 1, SWIR 2</a:t>
              </a: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698905" y="1630074"/>
              <a:ext cx="9784672" cy="100368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6"/>
            <p:cNvSpPr txBox="1"/>
            <p:nvPr/>
          </p:nvSpPr>
          <p:spPr>
            <a:xfrm>
              <a:off x="747901" y="1679070"/>
              <a:ext cx="9686680" cy="905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9825" tIns="0" rIns="3698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34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Dataset: Sen1Floods11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13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7"/>
          <p:cNvSpPr txBox="1"/>
          <p:nvPr/>
        </p:nvSpPr>
        <p:spPr>
          <a:xfrm>
            <a:off x="655050" y="41452"/>
            <a:ext cx="169626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lang="en-US" sz="7400" b="0" i="0" u="none" strike="noStrike" cap="none">
                <a:solidFill>
                  <a:srgbClr val="0F5C98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Fine-tuning: Flooding</a:t>
            </a:r>
            <a:endParaRPr sz="7400" b="0" i="0" u="none" strike="noStrike" cap="none">
              <a:solidFill>
                <a:srgbClr val="0F5C98"/>
              </a:solidFill>
              <a:highlight>
                <a:srgbClr val="FFFFFF"/>
              </a:highlight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52279" y="264526"/>
            <a:ext cx="2435225" cy="23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7"/>
          <p:cNvSpPr txBox="1"/>
          <p:nvPr/>
        </p:nvSpPr>
        <p:spPr>
          <a:xfrm>
            <a:off x="613693" y="10293200"/>
            <a:ext cx="752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https://huggingface.co/ibm-nasa-geospatial/Prithvi-100M-sen1floods11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1389" y="6527409"/>
            <a:ext cx="12896808" cy="36550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37"/>
          <p:cNvGrpSpPr/>
          <p:nvPr/>
        </p:nvGrpSpPr>
        <p:grpSpPr>
          <a:xfrm>
            <a:off x="1405228" y="2556451"/>
            <a:ext cx="14472000" cy="3683603"/>
            <a:chOff x="575051" y="1038897"/>
            <a:chExt cx="14472000" cy="3683603"/>
          </a:xfrm>
        </p:grpSpPr>
        <p:sp>
          <p:nvSpPr>
            <p:cNvPr id="314" name="Google Shape;314;p37"/>
            <p:cNvSpPr/>
            <p:nvPr/>
          </p:nvSpPr>
          <p:spPr>
            <a:xfrm>
              <a:off x="575051" y="1038897"/>
              <a:ext cx="1512000" cy="1512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999" r="-999"/>
              </a:stretch>
            </a:blip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575051" y="2709292"/>
              <a:ext cx="43200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7"/>
            <p:cNvSpPr txBox="1"/>
            <p:nvPr/>
          </p:nvSpPr>
          <p:spPr>
            <a:xfrm>
              <a:off x="575051" y="2709292"/>
              <a:ext cx="43200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Model Overview:</a:t>
              </a:r>
              <a:endParaRPr/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575051" y="3430964"/>
              <a:ext cx="4320000" cy="12915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7"/>
            <p:cNvSpPr txBox="1"/>
            <p:nvPr/>
          </p:nvSpPr>
          <p:spPr>
            <a:xfrm>
              <a:off x="575051" y="3430964"/>
              <a:ext cx="4320000" cy="12915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Pretrained Model: Prithvi-100m.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Fine-tuning Purpose: Segmenting flood extent on Sentinel-2 images.</a:t>
              </a:r>
              <a:endParaRPr/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5651051" y="1038897"/>
              <a:ext cx="1512000" cy="15120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t="-2999" b="-2999"/>
              </a:stretch>
            </a:blip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5651051" y="2709292"/>
              <a:ext cx="43200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7"/>
            <p:cNvSpPr txBox="1"/>
            <p:nvPr/>
          </p:nvSpPr>
          <p:spPr>
            <a:xfrm>
              <a:off x="5651051" y="2709292"/>
              <a:ext cx="43200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Label Categories:</a:t>
              </a:r>
              <a:endParaRPr/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5651051" y="3430964"/>
              <a:ext cx="4320000" cy="12915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7"/>
            <p:cNvSpPr txBox="1"/>
            <p:nvPr/>
          </p:nvSpPr>
          <p:spPr>
            <a:xfrm>
              <a:off x="5651051" y="3430964"/>
              <a:ext cx="4320000" cy="12915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Class 0: No water.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59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Class 1: </a:t>
              </a: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Water</a:t>
              </a:r>
              <a:r>
                <a:rPr lang="en-US" sz="1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/Flood.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Class 2: No data/Clouds.</a:t>
              </a:r>
              <a:endParaRPr/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10727051" y="1038897"/>
              <a:ext cx="1512000" cy="15120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t="-2999" b="-2999"/>
              </a:stretch>
            </a:blip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10727051" y="2709292"/>
              <a:ext cx="43200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7"/>
            <p:cNvSpPr txBox="1"/>
            <p:nvPr/>
          </p:nvSpPr>
          <p:spPr>
            <a:xfrm>
              <a:off x="10727051" y="2709292"/>
              <a:ext cx="43200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Model Training Details:</a:t>
              </a:r>
              <a:endParaRPr/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10727051" y="3430964"/>
              <a:ext cx="4320000" cy="12915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7"/>
            <p:cNvSpPr txBox="1"/>
            <p:nvPr/>
          </p:nvSpPr>
          <p:spPr>
            <a:xfrm>
              <a:off x="10727051" y="3430964"/>
              <a:ext cx="4320000" cy="12915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Initial Pretraining: 3 timesteps sequence length.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59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Focus: Single-timestamp segmentation.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59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Capability: </a:t>
              </a:r>
              <a:r>
                <a:rPr lang="en-US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Adaptable</a:t>
              </a:r>
              <a:r>
                <a:rPr lang="en-US" sz="1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an arbitrary number of timestamps during finetuning.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426560" y="41452"/>
            <a:ext cx="16962600" cy="156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lang="en-US" sz="7400" b="0" i="0" u="none" strike="noStrike" cap="none">
                <a:solidFill>
                  <a:srgbClr val="0F5C98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Fine-tuning: Flooding</a:t>
            </a:r>
            <a:endParaRPr sz="7400" b="0" i="0" u="none" strike="noStrike" cap="none">
              <a:solidFill>
                <a:srgbClr val="0F5C98"/>
              </a:solidFill>
              <a:highlight>
                <a:srgbClr val="FFFFFF"/>
              </a:highlight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pic>
        <p:nvPicPr>
          <p:cNvPr id="336" name="Google Shape;33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52279" y="264526"/>
            <a:ext cx="2435225" cy="232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38"/>
          <p:cNvGrpSpPr/>
          <p:nvPr/>
        </p:nvGrpSpPr>
        <p:grpSpPr>
          <a:xfrm>
            <a:off x="-1" y="2835444"/>
            <a:ext cx="10232202" cy="6840222"/>
            <a:chOff x="5633590" y="2736713"/>
            <a:chExt cx="10100300" cy="6884599"/>
          </a:xfrm>
        </p:grpSpPr>
        <p:pic>
          <p:nvPicPr>
            <p:cNvPr id="338" name="Google Shape;338;p38"/>
            <p:cNvPicPr preferRelativeResize="0"/>
            <p:nvPr/>
          </p:nvPicPr>
          <p:blipFill rotWithShape="1">
            <a:blip r:embed="rId4">
              <a:alphaModFix/>
            </a:blip>
            <a:srcRect l="-311" t="1360" r="155"/>
            <a:stretch/>
          </p:blipFill>
          <p:spPr>
            <a:xfrm rot="5400000">
              <a:off x="7241440" y="1128862"/>
              <a:ext cx="6884599" cy="1010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38"/>
            <p:cNvSpPr/>
            <p:nvPr/>
          </p:nvSpPr>
          <p:spPr>
            <a:xfrm>
              <a:off x="8933577" y="2992700"/>
              <a:ext cx="128516" cy="576115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12349158" y="3431747"/>
              <a:ext cx="128516" cy="576115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endPara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38"/>
          <p:cNvGrpSpPr/>
          <p:nvPr/>
        </p:nvGrpSpPr>
        <p:grpSpPr>
          <a:xfrm>
            <a:off x="174134" y="9713112"/>
            <a:ext cx="4018344" cy="938836"/>
            <a:chOff x="6265000" y="445013"/>
            <a:chExt cx="2854258" cy="709575"/>
          </a:xfrm>
        </p:grpSpPr>
        <p:sp>
          <p:nvSpPr>
            <p:cNvPr id="342" name="Google Shape;342;p38"/>
            <p:cNvSpPr/>
            <p:nvPr/>
          </p:nvSpPr>
          <p:spPr>
            <a:xfrm>
              <a:off x="6265000" y="445013"/>
              <a:ext cx="339563" cy="297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endPara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6696458" y="445013"/>
              <a:ext cx="2422800" cy="297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n-US" sz="4000" b="0" i="0" u="none" strike="noStrike" cap="none">
                  <a:solidFill>
                    <a:srgbClr val="0F5C98"/>
                  </a:solidFill>
                  <a:latin typeface="Calibri"/>
                  <a:ea typeface="Calibri"/>
                  <a:cs typeface="Calibri"/>
                  <a:sym typeface="Calibri"/>
                </a:rPr>
                <a:t>No water</a:t>
              </a:r>
              <a:endParaRPr sz="4000" b="0" i="0" u="none" strike="noStrike" cap="none">
                <a:solidFill>
                  <a:srgbClr val="0F5C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6265000" y="848071"/>
              <a:ext cx="358600" cy="30651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endPara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6696458" y="852832"/>
              <a:ext cx="2422800" cy="297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n-US" sz="4000" b="0" i="0" u="none" strike="noStrike" cap="none">
                  <a:solidFill>
                    <a:srgbClr val="0F5C98"/>
                  </a:solidFill>
                  <a:latin typeface="Calibri"/>
                  <a:ea typeface="Calibri"/>
                  <a:cs typeface="Calibri"/>
                  <a:sym typeface="Calibri"/>
                </a:rPr>
                <a:t>Water / Flood</a:t>
              </a:r>
              <a:endParaRPr sz="4000" b="0" i="0" u="none" strike="noStrike" cap="none">
                <a:solidFill>
                  <a:srgbClr val="0F5C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38"/>
          <p:cNvSpPr txBox="1"/>
          <p:nvPr/>
        </p:nvSpPr>
        <p:spPr>
          <a:xfrm>
            <a:off x="5239098" y="2179567"/>
            <a:ext cx="509046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F5C98"/>
                </a:solidFill>
                <a:latin typeface="Calibri"/>
                <a:ea typeface="Calibri"/>
                <a:cs typeface="Calibri"/>
                <a:sym typeface="Calibri"/>
              </a:rPr>
              <a:t>Inputs (Raw Imagery</a:t>
            </a:r>
            <a:r>
              <a:rPr lang="en-US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8"/>
          <p:cNvSpPr txBox="1"/>
          <p:nvPr/>
        </p:nvSpPr>
        <p:spPr>
          <a:xfrm>
            <a:off x="4659941" y="9679771"/>
            <a:ext cx="587676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F5C98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r>
              <a:rPr lang="en-US" sz="1000" b="0" i="0" u="none" strike="noStrike" cap="none">
                <a:solidFill>
                  <a:srgbClr val="0F5C9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0" i="0" u="none" strike="noStrike" cap="none">
                <a:solidFill>
                  <a:srgbClr val="0F5C98"/>
                </a:solidFill>
                <a:latin typeface="Calibri"/>
                <a:ea typeface="Calibri"/>
                <a:cs typeface="Calibri"/>
                <a:sym typeface="Calibri"/>
              </a:rPr>
              <a:t>(Binary Classification</a:t>
            </a:r>
            <a:r>
              <a:rPr lang="en-US" sz="4400" b="0" i="0" u="none" strike="noStrike" cap="none">
                <a:solidFill>
                  <a:srgbClr val="0F5C98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 b="0" i="0" u="none" strike="noStrike" cap="none">
              <a:solidFill>
                <a:srgbClr val="0F5C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8"/>
          <p:cNvSpPr txBox="1"/>
          <p:nvPr/>
        </p:nvSpPr>
        <p:spPr>
          <a:xfrm>
            <a:off x="10775649" y="2047124"/>
            <a:ext cx="66135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Finetuning the geospatial foundation model for 100 epochs leads to the following performance on the test dataset: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9" name="Google Shape;349;p38"/>
          <p:cNvGraphicFramePr/>
          <p:nvPr/>
        </p:nvGraphicFramePr>
        <p:xfrm>
          <a:off x="10329558" y="3766724"/>
          <a:ext cx="8220350" cy="1874430"/>
        </p:xfrm>
        <a:graphic>
          <a:graphicData uri="http://schemas.openxmlformats.org/drawingml/2006/table">
            <a:tbl>
              <a:tblPr>
                <a:noFill/>
                <a:tableStyleId>{AC7A4E99-71EE-4C26-BB49-BEBD8D030E2F}</a:tableStyleId>
              </a:tblPr>
              <a:tblGrid>
                <a:gridCol w="352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-US" sz="2900" b="1" u="none" strike="noStrike" cap="none"/>
                        <a:t>Classes</a:t>
                      </a:r>
                      <a:endParaRPr sz="29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-US" sz="2900" b="1" u="none" strike="noStrike" cap="none"/>
                        <a:t>IoU</a:t>
                      </a:r>
                      <a:endParaRPr sz="29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-US" sz="2900" b="1" u="none" strike="noStrike" cap="none"/>
                        <a:t>Acc</a:t>
                      </a:r>
                      <a:endParaRPr sz="29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-US" sz="2900" u="none" strike="noStrike" cap="none"/>
                        <a:t>No water</a:t>
                      </a:r>
                      <a:endParaRPr sz="2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-US" sz="2900" u="none" strike="noStrike" cap="none"/>
                        <a:t>96.90%</a:t>
                      </a:r>
                      <a:endParaRPr sz="2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-US" sz="2900" u="none" strike="noStrike" cap="none"/>
                        <a:t>98.11%</a:t>
                      </a:r>
                      <a:endParaRPr sz="29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-US" sz="2900" u="none" strike="noStrike" cap="none"/>
                        <a:t>Water/Flood</a:t>
                      </a:r>
                      <a:endParaRPr sz="2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-US" sz="2900" u="none" strike="noStrike" cap="none"/>
                        <a:t>80.46%</a:t>
                      </a:r>
                      <a:endParaRPr sz="2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-US" sz="2900" u="none" strike="noStrike" cap="none"/>
                        <a:t>90.54%</a:t>
                      </a:r>
                      <a:endParaRPr sz="29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0" name="Google Shape;350;p38"/>
          <p:cNvGraphicFramePr/>
          <p:nvPr/>
        </p:nvGraphicFramePr>
        <p:xfrm>
          <a:off x="10232841" y="7419164"/>
          <a:ext cx="8369400" cy="1249620"/>
        </p:xfrm>
        <a:graphic>
          <a:graphicData uri="http://schemas.openxmlformats.org/drawingml/2006/table">
            <a:tbl>
              <a:tblPr>
                <a:noFill/>
                <a:tableStyleId>{AC7A4E99-71EE-4C26-BB49-BEBD8D030E2F}</a:tableStyleId>
              </a:tblPr>
              <a:tblGrid>
                <a:gridCol w="358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1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-US" sz="2900" b="1" u="none" strike="noStrike" cap="none"/>
                        <a:t>aAcc</a:t>
                      </a:r>
                      <a:endParaRPr sz="29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-US" sz="2900" b="1" u="none" strike="noStrike" cap="none"/>
                        <a:t>mIoU</a:t>
                      </a:r>
                      <a:endParaRPr sz="29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-US" sz="2900" b="1" u="none" strike="noStrike" cap="none"/>
                        <a:t>mAcc</a:t>
                      </a:r>
                      <a:endParaRPr sz="29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-US" sz="2900" u="none" strike="noStrike" cap="none"/>
                        <a:t>97.25%</a:t>
                      </a:r>
                      <a:endParaRPr sz="2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-US" sz="2900" u="none" strike="noStrike" cap="none"/>
                        <a:t>88.68%</a:t>
                      </a:r>
                      <a:endParaRPr sz="2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900"/>
                        <a:buFont typeface="Arial"/>
                        <a:buNone/>
                      </a:pPr>
                      <a:r>
                        <a:rPr lang="en-US" sz="2900" u="none" strike="noStrike" cap="none"/>
                        <a:t>94.37%</a:t>
                      </a:r>
                      <a:endParaRPr sz="29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57" name="Google Shape;357;p39"/>
          <p:cNvSpPr txBox="1"/>
          <p:nvPr/>
        </p:nvSpPr>
        <p:spPr>
          <a:xfrm>
            <a:off x="685883" y="74076"/>
            <a:ext cx="16962442" cy="1862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7400" b="0" i="0" u="none" strike="noStrike" cap="none">
                <a:solidFill>
                  <a:srgbClr val="C35E1A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Fine-tuning: Burn Scar</a:t>
            </a:r>
            <a:endParaRPr/>
          </a:p>
        </p:txBody>
      </p:sp>
      <p:pic>
        <p:nvPicPr>
          <p:cNvPr id="358" name="Google Shape;35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4162" y="-130887"/>
            <a:ext cx="2987800" cy="27952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39"/>
          <p:cNvGrpSpPr/>
          <p:nvPr/>
        </p:nvGrpSpPr>
        <p:grpSpPr>
          <a:xfrm>
            <a:off x="1004242" y="4360746"/>
            <a:ext cx="17039160" cy="4404271"/>
            <a:chOff x="0" y="1066668"/>
            <a:chExt cx="17039160" cy="4404271"/>
          </a:xfrm>
        </p:grpSpPr>
        <p:sp>
          <p:nvSpPr>
            <p:cNvPr id="360" name="Google Shape;360;p39"/>
            <p:cNvSpPr/>
            <p:nvPr/>
          </p:nvSpPr>
          <p:spPr>
            <a:xfrm>
              <a:off x="0" y="1066668"/>
              <a:ext cx="17039160" cy="1957453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592129" y="1507095"/>
              <a:ext cx="1076599" cy="10765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2260859" y="1066668"/>
              <a:ext cx="14776090" cy="1957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 txBox="1"/>
            <p:nvPr/>
          </p:nvSpPr>
          <p:spPr>
            <a:xfrm>
              <a:off x="2260859" y="1066668"/>
              <a:ext cx="14776090" cy="1957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7150" tIns="207150" rIns="207150" bIns="20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Purpose</a:t>
              </a:r>
              <a:r>
                <a:rPr lang="en-US" sz="36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: Predict burned vs unburned areas after a fire</a:t>
              </a: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0" y="3513486"/>
              <a:ext cx="17039160" cy="1957453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592129" y="3953913"/>
              <a:ext cx="1076599" cy="107659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2260859" y="3513486"/>
              <a:ext cx="7667622" cy="1957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 txBox="1"/>
            <p:nvPr/>
          </p:nvSpPr>
          <p:spPr>
            <a:xfrm>
              <a:off x="2260859" y="3513486"/>
              <a:ext cx="7667622" cy="1957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7150" tIns="207150" rIns="207150" bIns="20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Data:</a:t>
              </a:r>
              <a:r>
                <a:rPr lang="en-US" sz="32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 1-timestep HLS satellite image GeoTIFFs</a:t>
              </a:r>
              <a:endPara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9928481" y="3513486"/>
              <a:ext cx="7108468" cy="1957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 txBox="1"/>
            <p:nvPr/>
          </p:nvSpPr>
          <p:spPr>
            <a:xfrm>
              <a:off x="9928481" y="3513486"/>
              <a:ext cx="7108468" cy="19574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7150" tIns="207150" rIns="207150" bIns="20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2181A"/>
                  </a:solidFill>
                  <a:latin typeface="Arial"/>
                  <a:ea typeface="Arial"/>
                  <a:cs typeface="Arial"/>
                  <a:sym typeface="Arial"/>
                </a:rPr>
                <a:t>512 x 512 pixels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2181A"/>
                  </a:solidFill>
                  <a:latin typeface="Arial"/>
                  <a:ea typeface="Arial"/>
                  <a:cs typeface="Arial"/>
                  <a:sym typeface="Arial"/>
                </a:rPr>
                <a:t>Each tif file contains 6 spectral bands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2181A"/>
                  </a:solidFill>
                  <a:latin typeface="Arial"/>
                  <a:ea typeface="Arial"/>
                  <a:cs typeface="Arial"/>
                  <a:sym typeface="Arial"/>
                </a:rPr>
                <a:t>Bands: Blue, Green, Red, Narrow NIR, SWIR 1, SWIR 2</a:t>
              </a:r>
              <a:endParaRPr sz="2000" b="0" i="0" u="none" strike="noStrike" cap="none">
                <a:solidFill>
                  <a:srgbClr val="02181A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lvl="0" indent="0" algn="l" rtl="0">
                <a:spcBef>
                  <a:spcPts val="7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02181A"/>
                  </a:solidFill>
                </a:rPr>
                <a:t>Each GeoTIFF file for the mask contains one band, where each pixel represents the target binary class</a:t>
              </a:r>
              <a:endParaRPr sz="2000">
                <a:solidFill>
                  <a:srgbClr val="02181A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 txBox="1"/>
          <p:nvPr/>
        </p:nvSpPr>
        <p:spPr>
          <a:xfrm>
            <a:off x="685883" y="74076"/>
            <a:ext cx="16962442" cy="1862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7400" b="0" i="0" u="none" strike="noStrike" cap="none">
                <a:solidFill>
                  <a:srgbClr val="C35E1A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Fine-tuning: Burn Scar</a:t>
            </a:r>
            <a:endParaRPr/>
          </a:p>
        </p:txBody>
      </p:sp>
      <p:pic>
        <p:nvPicPr>
          <p:cNvPr id="376" name="Google Shape;37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99614" y="50"/>
            <a:ext cx="2987800" cy="279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412" y="4125690"/>
            <a:ext cx="8141792" cy="4559403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0"/>
          <p:cNvSpPr txBox="1"/>
          <p:nvPr/>
        </p:nvSpPr>
        <p:spPr>
          <a:xfrm>
            <a:off x="9682544" y="3881796"/>
            <a:ext cx="7484933" cy="627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575" tIns="71275" rIns="142575" bIns="71275" anchor="t" anchorCtr="0">
            <a:normAutofit/>
          </a:bodyPr>
          <a:lstStyle/>
          <a:p>
            <a:pPr marL="457161" marR="0" lvl="0" indent="-356433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300"/>
              <a:buFont typeface="Arial"/>
              <a:buChar char="•"/>
            </a:pPr>
            <a:r>
              <a:rPr lang="en-US" sz="374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 Overview:</a:t>
            </a:r>
            <a:endParaRPr/>
          </a:p>
          <a:p>
            <a:pPr marL="914323" marR="0" lvl="1" indent="-35643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300"/>
              <a:buFont typeface="Arial"/>
              <a:buChar char="•"/>
            </a:pPr>
            <a:r>
              <a:rPr lang="en-US" sz="3741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Pretrained Model: Prithvi-100m.</a:t>
            </a:r>
            <a:endParaRPr/>
          </a:p>
          <a:p>
            <a:pPr marL="914323" marR="0" lvl="1" indent="-35643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300"/>
              <a:buFont typeface="Arial"/>
              <a:buChar char="•"/>
            </a:pPr>
            <a:r>
              <a:rPr lang="en-US" sz="3741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Fine-tuning Purpose: Segmenting burn scars.</a:t>
            </a:r>
            <a:endParaRPr/>
          </a:p>
          <a:p>
            <a:pPr marL="457161" marR="0" lvl="0" indent="-35643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300"/>
              <a:buFont typeface="Arial"/>
              <a:buChar char="•"/>
            </a:pPr>
            <a:r>
              <a:rPr lang="en-US" sz="3741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Label Categories:</a:t>
            </a:r>
            <a:endParaRPr/>
          </a:p>
          <a:p>
            <a:pPr marL="914323" marR="0" lvl="1" indent="-35643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300"/>
              <a:buFont typeface="Arial"/>
              <a:buChar char="•"/>
            </a:pPr>
            <a:r>
              <a:rPr lang="en-US" sz="3741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Class 0: Unburnt land.</a:t>
            </a:r>
            <a:endParaRPr/>
          </a:p>
          <a:p>
            <a:pPr marL="914323" marR="0" lvl="1" indent="-35643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300"/>
              <a:buFont typeface="Arial"/>
              <a:buChar char="•"/>
            </a:pPr>
            <a:r>
              <a:rPr lang="en-US" sz="3741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Class 1: Burn scar.</a:t>
            </a:r>
            <a:endParaRPr/>
          </a:p>
          <a:p>
            <a:pPr marL="914323" marR="0" lvl="1" indent="-35643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300"/>
              <a:buFont typeface="Arial"/>
              <a:buChar char="•"/>
            </a:pPr>
            <a:r>
              <a:rPr lang="en-US" sz="3741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Class 2: No data/Clouds.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 txBox="1">
            <a:spLocks noGrp="1"/>
          </p:cNvSpPr>
          <p:nvPr>
            <p:ph type="sldNum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1"/>
          <p:cNvSpPr txBox="1"/>
          <p:nvPr/>
        </p:nvSpPr>
        <p:spPr>
          <a:xfrm>
            <a:off x="685883" y="74076"/>
            <a:ext cx="16962442" cy="1862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7400" b="0" i="0" u="none" strike="noStrike" cap="none">
                <a:solidFill>
                  <a:srgbClr val="C35E1A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Fine-tuning: Burn Scar</a:t>
            </a:r>
            <a:endParaRPr/>
          </a:p>
        </p:txBody>
      </p:sp>
      <p:pic>
        <p:nvPicPr>
          <p:cNvPr id="386" name="Google Shape;38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99614" y="50"/>
            <a:ext cx="2987800" cy="27952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41"/>
          <p:cNvGrpSpPr/>
          <p:nvPr/>
        </p:nvGrpSpPr>
        <p:grpSpPr>
          <a:xfrm>
            <a:off x="89" y="3771775"/>
            <a:ext cx="12010724" cy="5907094"/>
            <a:chOff x="3514537" y="2778406"/>
            <a:chExt cx="15661469" cy="7829756"/>
          </a:xfrm>
        </p:grpSpPr>
        <p:pic>
          <p:nvPicPr>
            <p:cNvPr id="388" name="Google Shape;388;p41" descr="A satellite image of a land  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 l="160" t="2641" r="56987" b="50032"/>
            <a:stretch/>
          </p:blipFill>
          <p:spPr>
            <a:xfrm>
              <a:off x="3647016" y="2797386"/>
              <a:ext cx="3787057" cy="3741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41" descr="A satellite image of a mountain range  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 t="52445" r="56718" b="120"/>
            <a:stretch/>
          </p:blipFill>
          <p:spPr>
            <a:xfrm>
              <a:off x="15322551" y="2824632"/>
              <a:ext cx="3830830" cy="3749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41" descr="A close-up of a map  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 l="215" t="52701" r="56928" b="313"/>
            <a:stretch/>
          </p:blipFill>
          <p:spPr>
            <a:xfrm>
              <a:off x="7542174" y="2806878"/>
              <a:ext cx="3787613" cy="3714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41" descr="A map of a mountain range  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 l="382" t="2640" r="56438" b="50014"/>
            <a:stretch/>
          </p:blipFill>
          <p:spPr>
            <a:xfrm>
              <a:off x="11358702" y="2778406"/>
              <a:ext cx="3821933" cy="3742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41" descr="A satellite image of a land  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 l="56129" t="2641" r="967" b="50060"/>
            <a:stretch/>
          </p:blipFill>
          <p:spPr>
            <a:xfrm>
              <a:off x="3514537" y="6869096"/>
              <a:ext cx="3791680" cy="3739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41" descr="A black and white map  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 l="57511" t="52701" r="-966" b="119"/>
            <a:stretch/>
          </p:blipFill>
          <p:spPr>
            <a:xfrm>
              <a:off x="15329800" y="6839394"/>
              <a:ext cx="3846206" cy="3729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41" descr="A close-up of a map  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 l="57312" t="52821" r="-215" b="238"/>
            <a:stretch/>
          </p:blipFill>
          <p:spPr>
            <a:xfrm>
              <a:off x="7438655" y="6886029"/>
              <a:ext cx="3791706" cy="3710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41" descr="A white outline of a continent  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 l="57940" t="3000" r="-1286" b="49819"/>
            <a:stretch/>
          </p:blipFill>
          <p:spPr>
            <a:xfrm>
              <a:off x="11361353" y="6867047"/>
              <a:ext cx="3836814" cy="37295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p41"/>
          <p:cNvGrpSpPr/>
          <p:nvPr/>
        </p:nvGrpSpPr>
        <p:grpSpPr>
          <a:xfrm>
            <a:off x="101687" y="9800935"/>
            <a:ext cx="3101545" cy="818393"/>
            <a:chOff x="14254570" y="1008453"/>
            <a:chExt cx="4201806" cy="1065272"/>
          </a:xfrm>
        </p:grpSpPr>
        <p:sp>
          <p:nvSpPr>
            <p:cNvPr id="397" name="Google Shape;397;p41"/>
            <p:cNvSpPr/>
            <p:nvPr/>
          </p:nvSpPr>
          <p:spPr>
            <a:xfrm>
              <a:off x="14254570" y="1008454"/>
              <a:ext cx="510900" cy="297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14952396" y="1008453"/>
              <a:ext cx="3503980" cy="442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Unburnt land</a:t>
              </a:r>
              <a:endParaRPr sz="31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14254570" y="1776725"/>
              <a:ext cx="510900" cy="297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5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14952395" y="1744370"/>
              <a:ext cx="3503980" cy="329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Burn scar</a:t>
              </a:r>
              <a:endParaRPr sz="31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41"/>
          <p:cNvSpPr txBox="1"/>
          <p:nvPr/>
        </p:nvSpPr>
        <p:spPr>
          <a:xfrm>
            <a:off x="7029475" y="2937293"/>
            <a:ext cx="498134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US" sz="10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(Raw Imagery)</a:t>
            </a:r>
            <a:endParaRPr sz="1099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5660682" y="9643417"/>
            <a:ext cx="6572189" cy="707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Outputs (Binary Classification)</a:t>
            </a:r>
            <a:endParaRPr sz="3999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12232872" y="2459587"/>
            <a:ext cx="5300721" cy="315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599" b="1" i="0" u="none" strike="noStrike" cap="none">
                <a:solidFill>
                  <a:srgbClr val="37415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2599" b="1" i="0" u="none" strike="noStrike" cap="none">
              <a:solidFill>
                <a:srgbClr val="37415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01"/>
              </a:spcBef>
              <a:spcAft>
                <a:spcPts val="1600"/>
              </a:spcAft>
              <a:buNone/>
            </a:pPr>
            <a:r>
              <a:rPr lang="en-US" sz="2549" b="0" i="0" u="none" strike="noStrike" cap="none">
                <a:solidFill>
                  <a:srgbClr val="4B55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Finetuning the geospatial foundation model for 50 epochs leads to the following performance on the test dataset:</a:t>
            </a:r>
            <a:endParaRPr sz="2549" b="0" i="0" u="none" strike="noStrike" cap="none">
              <a:solidFill>
                <a:srgbClr val="4B55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4" name="Google Shape;404;p41"/>
          <p:cNvGraphicFramePr/>
          <p:nvPr/>
        </p:nvGraphicFramePr>
        <p:xfrm>
          <a:off x="12437076" y="6379731"/>
          <a:ext cx="5880075" cy="1280100"/>
        </p:xfrm>
        <a:graphic>
          <a:graphicData uri="http://schemas.openxmlformats.org/drawingml/2006/table">
            <a:tbl>
              <a:tblPr>
                <a:noFill/>
                <a:tableStyleId>{AC7A4E99-71EE-4C26-BB49-BEBD8D030E2F}</a:tableStyleId>
              </a:tblPr>
              <a:tblGrid>
                <a:gridCol w="252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Calibri"/>
                        <a:buNone/>
                      </a:pPr>
                      <a:r>
                        <a:rPr lang="en-US" sz="3000" b="1" u="none" strike="noStrike" cap="none"/>
                        <a:t>aAcc</a:t>
                      </a:r>
                      <a:endParaRPr sz="30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Calibri"/>
                        <a:buNone/>
                      </a:pPr>
                      <a:r>
                        <a:rPr lang="en-US" sz="3000" b="1" u="none" strike="noStrike" cap="none"/>
                        <a:t>mIoU</a:t>
                      </a:r>
                      <a:endParaRPr sz="30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Calibri"/>
                        <a:buNone/>
                      </a:pPr>
                      <a:r>
                        <a:rPr lang="en-US" sz="3000" b="1" u="none" strike="noStrike" cap="none"/>
                        <a:t>mAcc</a:t>
                      </a:r>
                      <a:endParaRPr sz="30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Calibri"/>
                        <a:buNone/>
                      </a:pPr>
                      <a:r>
                        <a:rPr lang="en-US" sz="3000" u="none" strike="noStrike" cap="none"/>
                        <a:t>96%</a:t>
                      </a:r>
                      <a:endParaRPr sz="3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Calibri"/>
                        <a:buNone/>
                      </a:pPr>
                      <a:r>
                        <a:rPr lang="en-US" sz="3000" u="none" strike="noStrike" cap="none"/>
                        <a:t>76%</a:t>
                      </a:r>
                      <a:endParaRPr sz="3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Calibri"/>
                        <a:buNone/>
                      </a:pPr>
                      <a:r>
                        <a:rPr lang="en-US" sz="3000" u="none" strike="noStrike" cap="none"/>
                        <a:t>94.37%</a:t>
                      </a:r>
                      <a:endParaRPr sz="3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2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11" name="Google Shape;411;p42"/>
          <p:cNvSpPr txBox="1"/>
          <p:nvPr/>
        </p:nvSpPr>
        <p:spPr>
          <a:xfrm>
            <a:off x="685800" y="74025"/>
            <a:ext cx="169626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>
                <a:solidFill>
                  <a:srgbClr val="578E32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Fine-tuning: Crop Classification</a:t>
            </a:r>
            <a:endParaRPr/>
          </a:p>
        </p:txBody>
      </p:sp>
      <p:pic>
        <p:nvPicPr>
          <p:cNvPr id="412" name="Google Shape;41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08564" y="0"/>
            <a:ext cx="2978938" cy="2899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42"/>
          <p:cNvGrpSpPr/>
          <p:nvPr/>
        </p:nvGrpSpPr>
        <p:grpSpPr>
          <a:xfrm>
            <a:off x="1870650" y="2830054"/>
            <a:ext cx="14592896" cy="7742794"/>
            <a:chOff x="-3" y="2438"/>
            <a:chExt cx="14592896" cy="7742794"/>
          </a:xfrm>
        </p:grpSpPr>
        <p:sp>
          <p:nvSpPr>
            <p:cNvPr id="414" name="Google Shape;414;p42"/>
            <p:cNvSpPr/>
            <p:nvPr/>
          </p:nvSpPr>
          <p:spPr>
            <a:xfrm rot="5400000">
              <a:off x="-601503" y="603942"/>
              <a:ext cx="4010025" cy="2807017"/>
            </a:xfrm>
            <a:prstGeom prst="chevron">
              <a:avLst>
                <a:gd name="adj" fmla="val 50000"/>
              </a:avLst>
            </a:prstGeom>
            <a:solidFill>
              <a:srgbClr val="588F3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2"/>
            <p:cNvSpPr txBox="1"/>
            <p:nvPr/>
          </p:nvSpPr>
          <p:spPr>
            <a:xfrm>
              <a:off x="2" y="1405947"/>
              <a:ext cx="2807017" cy="1203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Purpose</a:t>
              </a:r>
              <a:r>
                <a:rPr lang="en-US" sz="27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: Predict 12 crop/landcover types. </a:t>
              </a: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 rot="5400000">
              <a:off x="7396697" y="-4587241"/>
              <a:ext cx="2606516" cy="1178587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FFFF"/>
            </a:solidFill>
            <a:ln w="12700" cap="flat" cmpd="sng">
              <a:solidFill>
                <a:srgbClr val="588F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2"/>
            <p:cNvSpPr txBox="1"/>
            <p:nvPr/>
          </p:nvSpPr>
          <p:spPr>
            <a:xfrm>
              <a:off x="2807017" y="129679"/>
              <a:ext cx="11658636" cy="2352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5875" rIns="15875" bIns="15875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This model differs from other fine-tuning tasks in that input data is multi-temporal (inputs contain data from three different timesteps).</a:t>
              </a:r>
              <a:endParaRPr/>
            </a:p>
          </p:txBody>
        </p:sp>
        <p:sp>
          <p:nvSpPr>
            <p:cNvPr id="418" name="Google Shape;418;p42"/>
            <p:cNvSpPr/>
            <p:nvPr/>
          </p:nvSpPr>
          <p:spPr>
            <a:xfrm rot="5400000">
              <a:off x="-601503" y="4336711"/>
              <a:ext cx="4010025" cy="2807017"/>
            </a:xfrm>
            <a:prstGeom prst="chevron">
              <a:avLst>
                <a:gd name="adj" fmla="val 50000"/>
              </a:avLst>
            </a:prstGeom>
            <a:solidFill>
              <a:srgbClr val="588F3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2"/>
            <p:cNvSpPr txBox="1"/>
            <p:nvPr/>
          </p:nvSpPr>
          <p:spPr>
            <a:xfrm>
              <a:off x="-3" y="5138708"/>
              <a:ext cx="2807100" cy="14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25" tIns="17125" rIns="17125" bIns="171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Data:</a:t>
              </a:r>
              <a:r>
                <a:rPr lang="en-US" sz="27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7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multi_temporal_crop_classification dataset</a:t>
              </a:r>
              <a:endParaRPr sz="2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 rot="5400000">
              <a:off x="7396697" y="-854471"/>
              <a:ext cx="2606516" cy="11785876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FFFF"/>
            </a:solidFill>
            <a:ln w="12700" cap="flat" cmpd="sng">
              <a:solidFill>
                <a:srgbClr val="588F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2"/>
            <p:cNvSpPr txBox="1"/>
            <p:nvPr/>
          </p:nvSpPr>
          <p:spPr>
            <a:xfrm>
              <a:off x="2807017" y="3862449"/>
              <a:ext cx="11658636" cy="2352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5875" rIns="15875" bIns="15875" anchor="ctr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224 x 224 pixels</a:t>
              </a:r>
              <a:endParaRPr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Each tif file contains 18 bands: 6 spectral bands for 3 time steps stacked together</a:t>
              </a:r>
              <a:endParaRPr/>
            </a:p>
            <a:p>
              <a:pPr marL="457200" marR="0" lvl="2" indent="-22860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i.e., each GeoTIFF file represents three images acquired over the same spatial location at 3 different times</a:t>
              </a:r>
              <a:endParaRPr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Each GeoTIFF file for the mask contains one band, where each pixel represents the target categorical class</a:t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28" name="Google Shape;428;p43"/>
          <p:cNvSpPr txBox="1"/>
          <p:nvPr/>
        </p:nvSpPr>
        <p:spPr>
          <a:xfrm>
            <a:off x="685800" y="74025"/>
            <a:ext cx="169626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>
                <a:solidFill>
                  <a:srgbClr val="578E32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Fine-tuning: Crop Classification</a:t>
            </a:r>
            <a:endParaRPr/>
          </a:p>
        </p:txBody>
      </p:sp>
      <p:pic>
        <p:nvPicPr>
          <p:cNvPr id="429" name="Google Shape;42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08564" y="0"/>
            <a:ext cx="2978938" cy="2899426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3"/>
          <p:cNvSpPr txBox="1"/>
          <p:nvPr/>
        </p:nvSpPr>
        <p:spPr>
          <a:xfrm>
            <a:off x="696400" y="1766300"/>
            <a:ext cx="17617500" cy="8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AutoNum type="arabicPeriod"/>
            </a:pPr>
            <a:r>
              <a:rPr lang="en-US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Model Overview:</a:t>
            </a:r>
            <a:endParaRPr sz="18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Pretrained Model: Prithvi-100m.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Fine-tuning Purpose: </a:t>
            </a:r>
            <a:r>
              <a:rPr lang="en-U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crop classification</a:t>
            </a:r>
            <a:r>
              <a:rPr lang="en-U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AutoNum type="arabicPeriod"/>
            </a:pPr>
            <a:r>
              <a:rPr lang="en-US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 each input GeoTIFF the following bands are repeated three times for three observations throughout the growing season: Channel, Name, HLS S30 Band number</a:t>
            </a:r>
            <a:r>
              <a:rPr lang="en-US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8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1, Blue, B02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2, Green, B03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3, Red, B04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4, NIR, B8A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5, SW 1, B11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6, SW 2, B12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AutoNum type="arabicPeriod"/>
            </a:pPr>
            <a:r>
              <a:rPr lang="en-US" sz="18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Label Categories:</a:t>
            </a:r>
            <a:endParaRPr sz="1800" b="1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 0: Natural Vegetation.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 1: Forest.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 2: Corn.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 3: Soybeans.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 4: Wetlands.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 5: Developed/Barren.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 6: Open Water.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 7: Winter Wheat.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 8: Alfalfa.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 9: Fallow/Idle Cropland.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 10: Cotton.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 11: Sorghum.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 12: Other.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Roboto"/>
              <a:buChar char="●"/>
            </a:pPr>
            <a:r>
              <a:rPr lang="en-U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 13: No data/ Clouds.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1" name="Google Shape;431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01028" y="5525550"/>
            <a:ext cx="9678998" cy="4461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Roboto Serif"/>
                <a:ea typeface="Roboto Serif"/>
                <a:cs typeface="Roboto Serif"/>
                <a:sym typeface="Roboto Serif"/>
              </a:rPr>
              <a:t>2</a:t>
            </a:fld>
            <a:endParaRPr>
              <a:solidFill>
                <a:schemeClr val="accen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967400"/>
            <a:ext cx="18705500" cy="595507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152400" y="761275"/>
            <a:ext cx="18705600" cy="18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lang="en-US" sz="4700" b="0" i="0" u="none" strike="noStrike" cap="none">
                <a:solidFill>
                  <a:srgbClr val="0F5C98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Summer School 2023: Convergence Science in Action</a:t>
            </a:r>
            <a:endParaRPr sz="4700" b="0" i="0" u="none" strike="noStrike" cap="none">
              <a:solidFill>
                <a:srgbClr val="0F5C98"/>
              </a:solidFill>
              <a:highlight>
                <a:srgbClr val="FFFFFF"/>
              </a:highlight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UCAR Campus in Boulder, Colorado · August 7-11, 2023</a:t>
            </a:r>
            <a:endParaRPr sz="41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2617750" y="9532300"/>
            <a:ext cx="15368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Apply Summer School 2024: https://iguide.illinois.edu/summer-school/summer-school-2024/</a:t>
            </a:r>
            <a:endParaRPr sz="2300" b="1" i="0" u="none" strike="noStrike" cap="non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1550" y="8922475"/>
            <a:ext cx="1646200" cy="16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38" name="Google Shape;438;p44"/>
          <p:cNvSpPr txBox="1"/>
          <p:nvPr/>
        </p:nvSpPr>
        <p:spPr>
          <a:xfrm>
            <a:off x="685800" y="74025"/>
            <a:ext cx="169626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>
                <a:solidFill>
                  <a:srgbClr val="578E32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Fine-tuning: Crop Classification</a:t>
            </a:r>
            <a:endParaRPr/>
          </a:p>
        </p:txBody>
      </p:sp>
      <p:pic>
        <p:nvPicPr>
          <p:cNvPr id="439" name="Google Shape;43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08564" y="0"/>
            <a:ext cx="2978938" cy="2899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44"/>
          <p:cNvGrpSpPr/>
          <p:nvPr/>
        </p:nvGrpSpPr>
        <p:grpSpPr>
          <a:xfrm>
            <a:off x="6866590" y="5249862"/>
            <a:ext cx="11644314" cy="5249603"/>
            <a:chOff x="322035" y="2066663"/>
            <a:chExt cx="13486266" cy="5436624"/>
          </a:xfrm>
        </p:grpSpPr>
        <p:sp>
          <p:nvSpPr>
            <p:cNvPr id="441" name="Google Shape;441;p44"/>
            <p:cNvSpPr txBox="1"/>
            <p:nvPr/>
          </p:nvSpPr>
          <p:spPr>
            <a:xfrm>
              <a:off x="322035" y="6642728"/>
              <a:ext cx="4144873" cy="8605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Input (Multi-Temporal Imagery)</a:t>
              </a:r>
              <a:endPara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44"/>
            <p:cNvSpPr txBox="1"/>
            <p:nvPr/>
          </p:nvSpPr>
          <p:spPr>
            <a:xfrm>
              <a:off x="10218557" y="6410654"/>
              <a:ext cx="3034614" cy="956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r>
                <a:rPr lang="en-US" sz="54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Prediction</a:t>
              </a:r>
              <a:endPara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4"/>
            <p:cNvSpPr txBox="1"/>
            <p:nvPr/>
          </p:nvSpPr>
          <p:spPr>
            <a:xfrm>
              <a:off x="5714456" y="6628951"/>
              <a:ext cx="2848835" cy="8605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Multi-classification</a:t>
              </a:r>
              <a:endPara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4" name="Google Shape;444;p44"/>
            <p:cNvGrpSpPr/>
            <p:nvPr/>
          </p:nvGrpSpPr>
          <p:grpSpPr>
            <a:xfrm>
              <a:off x="322035" y="2066663"/>
              <a:ext cx="13486266" cy="4377826"/>
              <a:chOff x="105449" y="1962643"/>
              <a:chExt cx="18119964" cy="6399442"/>
            </a:xfrm>
          </p:grpSpPr>
          <p:pic>
            <p:nvPicPr>
              <p:cNvPr id="445" name="Google Shape;445;p44" descr="A map of different colored squares  Description automatically generated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717012" y="2775954"/>
                <a:ext cx="5568995" cy="55695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6" name="Google Shape;446;p4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2656419" y="2772448"/>
                <a:ext cx="5568994" cy="557751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47" name="Google Shape;447;p44"/>
              <p:cNvGrpSpPr/>
              <p:nvPr/>
            </p:nvGrpSpPr>
            <p:grpSpPr>
              <a:xfrm>
                <a:off x="105449" y="1962643"/>
                <a:ext cx="6384162" cy="6399442"/>
                <a:chOff x="105449" y="1962643"/>
                <a:chExt cx="6384162" cy="6399442"/>
              </a:xfrm>
            </p:grpSpPr>
            <p:pic>
              <p:nvPicPr>
                <p:cNvPr id="448" name="Google Shape;448;p44" descr="A close-up of a map  Description automatically generated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920616" y="2792564"/>
                  <a:ext cx="5568995" cy="5569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9" name="Google Shape;449;p44" descr="A close-up of a map  Description automatically generated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513077" y="2399443"/>
                  <a:ext cx="5568995" cy="5569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50" name="Google Shape;450;p44" descr="A close-up of a map  Description automatically generated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05449" y="1962643"/>
                  <a:ext cx="5568995" cy="5569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aphicFrame>
        <p:nvGraphicFramePr>
          <p:cNvPr id="451" name="Google Shape;451;p44"/>
          <p:cNvGraphicFramePr/>
          <p:nvPr/>
        </p:nvGraphicFramePr>
        <p:xfrm>
          <a:off x="294399" y="2010450"/>
          <a:ext cx="5830350" cy="7417710"/>
        </p:xfrm>
        <a:graphic>
          <a:graphicData uri="http://schemas.openxmlformats.org/drawingml/2006/table">
            <a:tbl>
              <a:tblPr>
                <a:noFill/>
                <a:tableStyleId>{AC7A4E99-71EE-4C26-BB49-BEBD8D030E2F}</a:tableStyleId>
              </a:tblPr>
              <a:tblGrid>
                <a:gridCol w="324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/>
                        <a:t>Classes</a:t>
                      </a:r>
                      <a:endParaRPr sz="2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/>
                        <a:t>IoU</a:t>
                      </a:r>
                      <a:endParaRPr sz="2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/>
                        <a:t>Acc</a:t>
                      </a:r>
                      <a:endParaRPr sz="22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Natural Vegetation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0.4038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46.89%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Forest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0.4747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66.38%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Corn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0.5491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65.47%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Soybeans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0.5297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67.46%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Wetlands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0.402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58.91%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Developed/Barren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0.3611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56.49%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Open Water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0.6804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90.37%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Winter Wheat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0.4967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67.16%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Alfalfa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0.3084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66.75%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Fallow/Idle Cropland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0.3493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59.23%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Cotton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0.3237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66.94%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Sorghum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0.3283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73.56%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Other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0.3427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47.12%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452" name="Google Shape;452;p44"/>
          <p:cNvGraphicFramePr/>
          <p:nvPr/>
        </p:nvGraphicFramePr>
        <p:xfrm>
          <a:off x="6866589" y="3100388"/>
          <a:ext cx="5163450" cy="1263050"/>
        </p:xfrm>
        <a:graphic>
          <a:graphicData uri="http://schemas.openxmlformats.org/drawingml/2006/table">
            <a:tbl>
              <a:tblPr>
                <a:noFill/>
                <a:tableStyleId>{AC7A4E99-71EE-4C26-BB49-BEBD8D030E2F}</a:tableStyleId>
              </a:tblPr>
              <a:tblGrid>
                <a:gridCol w="172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1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1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/>
                        <a:t>aAcc</a:t>
                      </a:r>
                      <a:endParaRPr sz="2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/>
                        <a:t>mIoU</a:t>
                      </a:r>
                      <a:endParaRPr sz="2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/>
                        <a:t>mAcc</a:t>
                      </a:r>
                      <a:endParaRPr sz="22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60.64%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0.4269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/>
                        <a:t>64.06%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458" name="Google Shape;458;p45"/>
          <p:cNvSpPr txBox="1"/>
          <p:nvPr/>
        </p:nvSpPr>
        <p:spPr>
          <a:xfrm>
            <a:off x="685800" y="74025"/>
            <a:ext cx="15222764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2181A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Fine-tuning Model for Our Novel Application</a:t>
            </a:r>
            <a:endParaRPr/>
          </a:p>
        </p:txBody>
      </p:sp>
      <p:pic>
        <p:nvPicPr>
          <p:cNvPr id="459" name="Google Shape;45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60566" y="74025"/>
            <a:ext cx="3026936" cy="295239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5"/>
          <p:cNvSpPr txBox="1"/>
          <p:nvPr/>
        </p:nvSpPr>
        <p:spPr>
          <a:xfrm>
            <a:off x="347400" y="1289825"/>
            <a:ext cx="18149356" cy="342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3825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rgbClr val="333333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Normalized Difference Built-Up Index (</a:t>
            </a:r>
            <a:r>
              <a:rPr lang="en-US" sz="5400" b="1" i="0" u="none" strike="noStrike" cap="none">
                <a:solidFill>
                  <a:srgbClr val="333333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NDBI) for Urban Mapping</a:t>
            </a:r>
            <a:r>
              <a:rPr lang="en-US" sz="5400" b="0" i="0" u="none" strike="noStrike" cap="none">
                <a:solidFill>
                  <a:srgbClr val="333333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 (Zha et al., 2003)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50"/>
              <a:buFont typeface="Arial"/>
              <a:buNone/>
            </a:pPr>
            <a:endParaRPr sz="5400" b="0" i="0" u="none" strike="noStrike" cap="none">
              <a:solidFill>
                <a:srgbClr val="333333"/>
              </a:solidFill>
              <a:highlight>
                <a:srgbClr val="FCFCF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9206" y="3797855"/>
            <a:ext cx="7873371" cy="183498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5"/>
          <p:cNvSpPr txBox="1"/>
          <p:nvPr/>
        </p:nvSpPr>
        <p:spPr>
          <a:xfrm>
            <a:off x="-236377" y="5653479"/>
            <a:ext cx="1729204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333333"/>
                </a:solidFill>
                <a:highlight>
                  <a:srgbClr val="FCFCFC"/>
                </a:highlight>
                <a:latin typeface="Calibri"/>
                <a:ea typeface="Calibri"/>
                <a:cs typeface="Calibri"/>
                <a:sym typeface="Calibri"/>
              </a:rPr>
              <a:t>where SWIR is the mid-infrared and NIR is the near-infrared band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" name="Google Shape;46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37747" y="6655326"/>
            <a:ext cx="8266608" cy="362887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5"/>
          <p:cNvSpPr txBox="1"/>
          <p:nvPr/>
        </p:nvSpPr>
        <p:spPr>
          <a:xfrm>
            <a:off x="705958" y="7713920"/>
            <a:ext cx="950359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Otsu’s thresholding method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6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470" name="Google Shape;470;p46"/>
          <p:cNvSpPr txBox="1"/>
          <p:nvPr/>
        </p:nvSpPr>
        <p:spPr>
          <a:xfrm>
            <a:off x="685800" y="74025"/>
            <a:ext cx="15222764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2181A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Fine-tuning Model for Our Novel Application</a:t>
            </a:r>
            <a:endParaRPr/>
          </a:p>
        </p:txBody>
      </p:sp>
      <p:pic>
        <p:nvPicPr>
          <p:cNvPr id="471" name="Google Shape;47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60566" y="74025"/>
            <a:ext cx="3026936" cy="2952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811" y="2140590"/>
            <a:ext cx="6153852" cy="5987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31308" y="2140590"/>
            <a:ext cx="5747696" cy="5987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4" name="Google Shape;474;p46"/>
          <p:cNvGrpSpPr/>
          <p:nvPr/>
        </p:nvGrpSpPr>
        <p:grpSpPr>
          <a:xfrm>
            <a:off x="458807" y="8899015"/>
            <a:ext cx="6852863" cy="1385183"/>
            <a:chOff x="6265000" y="642430"/>
            <a:chExt cx="3304859" cy="563028"/>
          </a:xfrm>
        </p:grpSpPr>
        <p:sp>
          <p:nvSpPr>
            <p:cNvPr id="475" name="Google Shape;475;p46"/>
            <p:cNvSpPr/>
            <p:nvPr/>
          </p:nvSpPr>
          <p:spPr>
            <a:xfrm>
              <a:off x="6265000" y="939431"/>
              <a:ext cx="408021" cy="23719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46"/>
            <p:cNvSpPr/>
            <p:nvPr/>
          </p:nvSpPr>
          <p:spPr>
            <a:xfrm>
              <a:off x="6962825" y="908458"/>
              <a:ext cx="2422800" cy="297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lang="en-US" sz="5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Built up area</a:t>
              </a:r>
              <a:endPara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46"/>
            <p:cNvSpPr/>
            <p:nvPr/>
          </p:nvSpPr>
          <p:spPr>
            <a:xfrm>
              <a:off x="6265000" y="642430"/>
              <a:ext cx="408021" cy="237194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6"/>
            <p:cNvSpPr/>
            <p:nvPr/>
          </p:nvSpPr>
          <p:spPr>
            <a:xfrm>
              <a:off x="6962825" y="642430"/>
              <a:ext cx="2607034" cy="297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lang="en-US" sz="5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Non built up area</a:t>
              </a:r>
              <a:endPara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9" name="Google Shape;479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070334" y="6678811"/>
            <a:ext cx="3190748" cy="31484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46"/>
          <p:cNvGrpSpPr/>
          <p:nvPr/>
        </p:nvGrpSpPr>
        <p:grpSpPr>
          <a:xfrm>
            <a:off x="15116525" y="4665692"/>
            <a:ext cx="6477391" cy="1846258"/>
            <a:chOff x="1803340" y="8111730"/>
            <a:chExt cx="6477391" cy="1846258"/>
          </a:xfrm>
        </p:grpSpPr>
        <p:sp>
          <p:nvSpPr>
            <p:cNvPr id="482" name="Google Shape;482;p46"/>
            <p:cNvSpPr/>
            <p:nvPr/>
          </p:nvSpPr>
          <p:spPr>
            <a:xfrm>
              <a:off x="1803340" y="8111730"/>
              <a:ext cx="3887381" cy="184625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3" name="Google Shape;483;p46"/>
            <p:cNvGrpSpPr/>
            <p:nvPr/>
          </p:nvGrpSpPr>
          <p:grpSpPr>
            <a:xfrm>
              <a:off x="1854160" y="8212578"/>
              <a:ext cx="6426571" cy="1597659"/>
              <a:chOff x="6265000" y="445013"/>
              <a:chExt cx="2854258" cy="709575"/>
            </a:xfrm>
          </p:grpSpPr>
          <p:sp>
            <p:nvSpPr>
              <p:cNvPr id="484" name="Google Shape;484;p46"/>
              <p:cNvSpPr/>
              <p:nvPr/>
            </p:nvSpPr>
            <p:spPr>
              <a:xfrm>
                <a:off x="6265000" y="445013"/>
                <a:ext cx="339563" cy="2970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100"/>
                  <a:buFont typeface="Arial"/>
                  <a:buNone/>
                </a:pPr>
                <a:endParaRPr sz="3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46"/>
              <p:cNvSpPr/>
              <p:nvPr/>
            </p:nvSpPr>
            <p:spPr>
              <a:xfrm>
                <a:off x="6696458" y="445013"/>
                <a:ext cx="2422800" cy="29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100"/>
                  <a:buFont typeface="Arial"/>
                  <a:buNone/>
                </a:pPr>
                <a:r>
                  <a:rPr lang="en-US" sz="3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 water</a:t>
                </a:r>
                <a:endParaRPr sz="3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46"/>
              <p:cNvSpPr/>
              <p:nvPr/>
            </p:nvSpPr>
            <p:spPr>
              <a:xfrm>
                <a:off x="6265000" y="848071"/>
                <a:ext cx="358600" cy="306517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100"/>
                  <a:buFont typeface="Arial"/>
                  <a:buNone/>
                </a:pPr>
                <a:endParaRPr sz="3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46"/>
              <p:cNvSpPr/>
              <p:nvPr/>
            </p:nvSpPr>
            <p:spPr>
              <a:xfrm>
                <a:off x="6696458" y="852832"/>
                <a:ext cx="2422800" cy="29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100"/>
                  <a:buFont typeface="Arial"/>
                  <a:buNone/>
                </a:pPr>
                <a:r>
                  <a:rPr lang="en-US" sz="3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Water / Flood</a:t>
                </a:r>
                <a:endParaRPr sz="3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7"/>
          <p:cNvSpPr/>
          <p:nvPr/>
        </p:nvSpPr>
        <p:spPr>
          <a:xfrm>
            <a:off x="4290033" y="546100"/>
            <a:ext cx="643123" cy="827992"/>
          </a:xfrm>
          <a:custGeom>
            <a:avLst/>
            <a:gdLst/>
            <a:ahLst/>
            <a:cxnLst/>
            <a:rect l="l" t="t" r="r" b="b"/>
            <a:pathLst>
              <a:path w="439420" h="439420" extrusionOk="0">
                <a:moveTo>
                  <a:pt x="219595" y="0"/>
                </a:moveTo>
                <a:lnTo>
                  <a:pt x="175337" y="4461"/>
                </a:lnTo>
                <a:lnTo>
                  <a:pt x="134116" y="17257"/>
                </a:lnTo>
                <a:lnTo>
                  <a:pt x="96815" y="37505"/>
                </a:lnTo>
                <a:lnTo>
                  <a:pt x="64315" y="64320"/>
                </a:lnTo>
                <a:lnTo>
                  <a:pt x="37502" y="96820"/>
                </a:lnTo>
                <a:lnTo>
                  <a:pt x="17256" y="134122"/>
                </a:lnTo>
                <a:lnTo>
                  <a:pt x="4461" y="175341"/>
                </a:lnTo>
                <a:lnTo>
                  <a:pt x="0" y="219595"/>
                </a:lnTo>
                <a:lnTo>
                  <a:pt x="4461" y="263854"/>
                </a:lnTo>
                <a:lnTo>
                  <a:pt x="17256" y="305076"/>
                </a:lnTo>
                <a:lnTo>
                  <a:pt x="37502" y="342380"/>
                </a:lnTo>
                <a:lnTo>
                  <a:pt x="64315" y="374881"/>
                </a:lnTo>
                <a:lnTo>
                  <a:pt x="96815" y="401698"/>
                </a:lnTo>
                <a:lnTo>
                  <a:pt x="134116" y="421945"/>
                </a:lnTo>
                <a:lnTo>
                  <a:pt x="175337" y="434742"/>
                </a:lnTo>
                <a:lnTo>
                  <a:pt x="219595" y="439204"/>
                </a:lnTo>
                <a:lnTo>
                  <a:pt x="263854" y="434742"/>
                </a:lnTo>
                <a:lnTo>
                  <a:pt x="305076" y="421945"/>
                </a:lnTo>
                <a:lnTo>
                  <a:pt x="342380" y="401698"/>
                </a:lnTo>
                <a:lnTo>
                  <a:pt x="374881" y="374881"/>
                </a:lnTo>
                <a:lnTo>
                  <a:pt x="401698" y="342380"/>
                </a:lnTo>
                <a:lnTo>
                  <a:pt x="421945" y="305076"/>
                </a:lnTo>
                <a:lnTo>
                  <a:pt x="434742" y="263854"/>
                </a:lnTo>
                <a:lnTo>
                  <a:pt x="439204" y="219595"/>
                </a:lnTo>
                <a:lnTo>
                  <a:pt x="434742" y="175341"/>
                </a:lnTo>
                <a:lnTo>
                  <a:pt x="421945" y="134122"/>
                </a:lnTo>
                <a:lnTo>
                  <a:pt x="401698" y="96820"/>
                </a:lnTo>
                <a:lnTo>
                  <a:pt x="374881" y="64320"/>
                </a:lnTo>
                <a:lnTo>
                  <a:pt x="342380" y="37505"/>
                </a:lnTo>
                <a:lnTo>
                  <a:pt x="305076" y="17257"/>
                </a:lnTo>
                <a:lnTo>
                  <a:pt x="263854" y="4461"/>
                </a:lnTo>
                <a:lnTo>
                  <a:pt x="219595" y="0"/>
                </a:lnTo>
                <a:close/>
              </a:path>
            </a:pathLst>
          </a:custGeom>
          <a:solidFill>
            <a:srgbClr val="A0D1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4" name="Google Shape;49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57008" y="1960026"/>
            <a:ext cx="6862706" cy="8733104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7"/>
          <p:cNvSpPr txBox="1"/>
          <p:nvPr/>
        </p:nvSpPr>
        <p:spPr>
          <a:xfrm>
            <a:off x="11679998" y="1496082"/>
            <a:ext cx="7120775" cy="131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6" name="Google Shape;496;p47"/>
          <p:cNvGrpSpPr/>
          <p:nvPr/>
        </p:nvGrpSpPr>
        <p:grpSpPr>
          <a:xfrm>
            <a:off x="784829" y="1535938"/>
            <a:ext cx="9134852" cy="9134852"/>
            <a:chOff x="2709673" y="-302100"/>
            <a:chExt cx="9134852" cy="9134852"/>
          </a:xfrm>
        </p:grpSpPr>
        <p:sp>
          <p:nvSpPr>
            <p:cNvPr id="497" name="Google Shape;497;p47"/>
            <p:cNvSpPr/>
            <p:nvPr/>
          </p:nvSpPr>
          <p:spPr>
            <a:xfrm>
              <a:off x="4911176" y="1899403"/>
              <a:ext cx="4731846" cy="4731846"/>
            </a:xfrm>
            <a:prstGeom prst="ellipse">
              <a:avLst/>
            </a:prstGeom>
            <a:gradFill>
              <a:gsLst>
                <a:gs pos="0">
                  <a:srgbClr val="F08B54">
                    <a:alpha val="49411"/>
                  </a:srgbClr>
                </a:gs>
                <a:gs pos="50000">
                  <a:srgbClr val="F67A26">
                    <a:alpha val="49411"/>
                  </a:srgbClr>
                </a:gs>
                <a:gs pos="100000">
                  <a:srgbClr val="E36A18">
                    <a:alpha val="4941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7"/>
            <p:cNvSpPr txBox="1"/>
            <p:nvPr/>
          </p:nvSpPr>
          <p:spPr>
            <a:xfrm>
              <a:off x="5604139" y="2592366"/>
              <a:ext cx="3345920" cy="334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Calibri"/>
                <a:buNone/>
              </a:pPr>
              <a:r>
                <a:rPr lang="en-US" sz="9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Ethics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7"/>
            <p:cNvSpPr/>
            <p:nvPr/>
          </p:nvSpPr>
          <p:spPr>
            <a:xfrm>
              <a:off x="5791193" y="-302100"/>
              <a:ext cx="2971812" cy="2971812"/>
            </a:xfrm>
            <a:prstGeom prst="ellipse">
              <a:avLst/>
            </a:prstGeom>
            <a:gradFill>
              <a:gsLst>
                <a:gs pos="0">
                  <a:srgbClr val="AFAFAF">
                    <a:alpha val="49411"/>
                  </a:srgbClr>
                </a:gs>
                <a:gs pos="50000">
                  <a:srgbClr val="A5A5A5">
                    <a:alpha val="49411"/>
                  </a:srgbClr>
                </a:gs>
                <a:gs pos="100000">
                  <a:srgbClr val="919191">
                    <a:alpha val="4941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7"/>
            <p:cNvSpPr txBox="1"/>
            <p:nvPr/>
          </p:nvSpPr>
          <p:spPr>
            <a:xfrm>
              <a:off x="6226405" y="133112"/>
              <a:ext cx="2101388" cy="2101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Auditability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47"/>
            <p:cNvSpPr/>
            <p:nvPr/>
          </p:nvSpPr>
          <p:spPr>
            <a:xfrm>
              <a:off x="8872713" y="2779420"/>
              <a:ext cx="2971812" cy="2971812"/>
            </a:xfrm>
            <a:prstGeom prst="ellipse">
              <a:avLst/>
            </a:prstGeom>
            <a:gradFill>
              <a:gsLst>
                <a:gs pos="0">
                  <a:srgbClr val="FFC647">
                    <a:alpha val="49411"/>
                  </a:srgbClr>
                </a:gs>
                <a:gs pos="50000">
                  <a:srgbClr val="FFC600">
                    <a:alpha val="49411"/>
                  </a:srgbClr>
                </a:gs>
                <a:gs pos="100000">
                  <a:srgbClr val="E3B400">
                    <a:alpha val="4941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7"/>
            <p:cNvSpPr txBox="1"/>
            <p:nvPr/>
          </p:nvSpPr>
          <p:spPr>
            <a:xfrm>
              <a:off x="9307925" y="3214632"/>
              <a:ext cx="2101388" cy="2101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Honest representation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5791193" y="5860940"/>
              <a:ext cx="2971812" cy="2971812"/>
            </a:xfrm>
            <a:prstGeom prst="ellipse">
              <a:avLst/>
            </a:prstGeom>
            <a:gradFill>
              <a:gsLst>
                <a:gs pos="0">
                  <a:srgbClr val="6EA5DA">
                    <a:alpha val="49411"/>
                  </a:srgbClr>
                </a:gs>
                <a:gs pos="50000">
                  <a:srgbClr val="529BDA">
                    <a:alpha val="49411"/>
                  </a:srgbClr>
                </a:gs>
                <a:gs pos="100000">
                  <a:srgbClr val="4188C8">
                    <a:alpha val="4941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7"/>
            <p:cNvSpPr txBox="1"/>
            <p:nvPr/>
          </p:nvSpPr>
          <p:spPr>
            <a:xfrm>
              <a:off x="6226405" y="6296152"/>
              <a:ext cx="2101388" cy="2101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Explainability</a:t>
              </a:r>
              <a:endParaRPr sz="24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2709673" y="2779420"/>
              <a:ext cx="2971812" cy="2971812"/>
            </a:xfrm>
            <a:prstGeom prst="ellipse">
              <a:avLst/>
            </a:prstGeom>
            <a:gradFill>
              <a:gsLst>
                <a:gs pos="0">
                  <a:srgbClr val="7FB75F">
                    <a:alpha val="49411"/>
                  </a:srgbClr>
                </a:gs>
                <a:gs pos="50000">
                  <a:srgbClr val="6EB141">
                    <a:alpha val="49411"/>
                  </a:srgbClr>
                </a:gs>
                <a:gs pos="100000">
                  <a:srgbClr val="5FA134">
                    <a:alpha val="4941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7"/>
            <p:cNvSpPr txBox="1"/>
            <p:nvPr/>
          </p:nvSpPr>
          <p:spPr>
            <a:xfrm>
              <a:off x="3144885" y="3214632"/>
              <a:ext cx="2101388" cy="2101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 b="1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Unintended use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7" name="Google Shape;507;p47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23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47"/>
          <p:cNvSpPr/>
          <p:nvPr/>
        </p:nvSpPr>
        <p:spPr>
          <a:xfrm>
            <a:off x="3872794" y="1524476"/>
            <a:ext cx="2958924" cy="2958924"/>
          </a:xfrm>
          <a:prstGeom prst="ellipse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7"/>
          <p:cNvSpPr txBox="1"/>
          <p:nvPr/>
        </p:nvSpPr>
        <p:spPr>
          <a:xfrm>
            <a:off x="209540" y="124874"/>
            <a:ext cx="15222764" cy="13111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1A9988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Contributions</a:t>
            </a:r>
            <a:endParaRPr sz="4800" b="0" i="0" u="none" strike="noStrike" cap="none">
              <a:solidFill>
                <a:srgbClr val="1A9988"/>
              </a:solidFill>
              <a:highlight>
                <a:srgbClr val="FFFFFF"/>
              </a:highlight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48"/>
          <p:cNvPicPr preferRelativeResize="0"/>
          <p:nvPr/>
        </p:nvPicPr>
        <p:blipFill rotWithShape="1">
          <a:blip r:embed="rId3">
            <a:alphaModFix/>
          </a:blip>
          <a:srcRect l="1171" r="6473"/>
          <a:stretch/>
        </p:blipFill>
        <p:spPr>
          <a:xfrm>
            <a:off x="0" y="0"/>
            <a:ext cx="19010299" cy="106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8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24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48"/>
          <p:cNvSpPr txBox="1"/>
          <p:nvPr/>
        </p:nvSpPr>
        <p:spPr>
          <a:xfrm>
            <a:off x="454250" y="2300100"/>
            <a:ext cx="8956200" cy="2379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lang="en-US" sz="6200" b="0" i="0" u="none" strike="noStrike" cap="none" dirty="0">
                <a:solidFill>
                  <a:srgbClr val="52434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Thank You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lang="en-US" sz="6200" dirty="0">
                <a:solidFill>
                  <a:srgbClr val="52434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Q &amp; A</a:t>
            </a:r>
            <a:endParaRPr lang="en-US" sz="4700" b="0" i="0" u="none" strike="noStrike" cap="none" dirty="0">
              <a:solidFill>
                <a:srgbClr val="52434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sp>
        <p:nvSpPr>
          <p:cNvPr id="518" name="Google Shape;518;p48"/>
          <p:cNvSpPr txBox="1"/>
          <p:nvPr/>
        </p:nvSpPr>
        <p:spPr>
          <a:xfrm>
            <a:off x="454248" y="6783400"/>
            <a:ext cx="13081643" cy="33701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524341"/>
                </a:solidFill>
                <a:latin typeface="Roboto Serif"/>
                <a:ea typeface="Roboto Serif"/>
                <a:cs typeface="Roboto Serif"/>
                <a:sym typeface="Roboto Serif"/>
              </a:rPr>
              <a:t>Yanhong Huang (huangyh0906@unm.edu)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524341"/>
                </a:solidFill>
                <a:latin typeface="Roboto Serif"/>
                <a:ea typeface="Roboto Serif"/>
                <a:cs typeface="Roboto Serif"/>
                <a:sym typeface="Roboto Serif"/>
              </a:rPr>
              <a:t>Salar Jarhan (Sjarhan@uwyo.edu)</a:t>
            </a:r>
            <a:endParaRPr sz="3600" b="1" i="0" u="none" strike="noStrike" cap="none" dirty="0">
              <a:solidFill>
                <a:srgbClr val="52434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524341"/>
                </a:solidFill>
                <a:latin typeface="Roboto Serif"/>
                <a:ea typeface="Roboto Serif"/>
                <a:cs typeface="Roboto Serif"/>
                <a:sym typeface="Roboto Serif"/>
              </a:rPr>
              <a:t>Jiyoung Lee (jlee257@lsu.edu)</a:t>
            </a:r>
            <a:endParaRPr sz="3600" b="1" i="0" u="none" strike="noStrike" cap="none" dirty="0">
              <a:solidFill>
                <a:srgbClr val="52434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524341"/>
                </a:solidFill>
                <a:latin typeface="Roboto Serif"/>
                <a:ea typeface="Roboto Serif"/>
                <a:cs typeface="Roboto Serif"/>
                <a:sym typeface="Roboto Serif"/>
              </a:rPr>
              <a:t>Claire Simpson (Claire.simpson@colorado.edu)</a:t>
            </a:r>
            <a:endParaRPr sz="3600" b="1" i="0" u="none" strike="noStrike" cap="none" dirty="0">
              <a:solidFill>
                <a:srgbClr val="52434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524341"/>
                </a:solidFill>
                <a:latin typeface="Roboto Serif"/>
                <a:ea typeface="Roboto Serif"/>
                <a:cs typeface="Roboto Serif"/>
                <a:sym typeface="Roboto Serif"/>
              </a:rPr>
              <a:t>Yalin Yang(Yalin.Yang@UTDallas.edu)</a:t>
            </a:r>
            <a:endParaRPr sz="3600" b="1" i="0" u="none" strike="noStrike" cap="none" dirty="0">
              <a:solidFill>
                <a:srgbClr val="52434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19" name="Google Shape;519;p48"/>
          <p:cNvSpPr txBox="1"/>
          <p:nvPr/>
        </p:nvSpPr>
        <p:spPr>
          <a:xfrm>
            <a:off x="16010300" y="1524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524341"/>
                </a:solidFill>
                <a:latin typeface="Roboto Serif"/>
                <a:ea typeface="Roboto Serif"/>
                <a:cs typeface="Roboto Serif"/>
                <a:sym typeface="Roboto Serif"/>
              </a:rPr>
              <a:t>01 / 31 / 2024</a:t>
            </a:r>
            <a:endParaRPr sz="2200" b="1" i="0" u="none" strike="noStrike" cap="none">
              <a:solidFill>
                <a:srgbClr val="52434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520" name="Google Shape;520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65103" y="152399"/>
            <a:ext cx="1167296" cy="5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/>
          <p:nvPr/>
        </p:nvSpPr>
        <p:spPr>
          <a:xfrm>
            <a:off x="5550775" y="250925"/>
            <a:ext cx="13336800" cy="2826900"/>
          </a:xfrm>
          <a:prstGeom prst="rect">
            <a:avLst/>
          </a:prstGeom>
          <a:noFill/>
          <a:ln w="9525" cap="flat" cmpd="sng">
            <a:solidFill>
              <a:srgbClr val="0F5C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7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075" tIns="190075" rIns="190075" bIns="1900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Roboto Serif"/>
                <a:ea typeface="Roboto Serif"/>
                <a:cs typeface="Roboto Serif"/>
                <a:sym typeface="Roboto Serif"/>
              </a:rPr>
              <a:t>3</a:t>
            </a:fld>
            <a:endParaRPr>
              <a:solidFill>
                <a:schemeClr val="accen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175" y="3851100"/>
            <a:ext cx="18043628" cy="375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685800" y="74025"/>
            <a:ext cx="169626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lang="en-US" sz="7400" b="0" i="0" u="none" strike="noStrike" cap="none">
                <a:solidFill>
                  <a:srgbClr val="0F5C98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Team 6</a:t>
            </a:r>
            <a:endParaRPr sz="35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700550" y="8149025"/>
            <a:ext cx="3510600" cy="25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0F5C98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</a:rPr>
              <a:t>Yanhong Huang </a:t>
            </a:r>
            <a:endParaRPr sz="3300" b="1" i="0" u="none" strike="noStrike" cap="none">
              <a:solidFill>
                <a:srgbClr val="0F5C98"/>
              </a:solidFill>
              <a:highlight>
                <a:srgbClr val="FFFFFF"/>
              </a:highlight>
              <a:latin typeface="Roboto Serif"/>
              <a:ea typeface="Roboto Serif"/>
              <a:cs typeface="Roboto Serif"/>
              <a:sym typeface="Roboto Serif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endParaRPr sz="22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4096725" y="8149025"/>
            <a:ext cx="3949500" cy="22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0F5C98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</a:rPr>
              <a:t>Salar </a:t>
            </a:r>
            <a:endParaRPr sz="3300" b="1" i="0" u="none" strike="noStrike" cap="none">
              <a:solidFill>
                <a:srgbClr val="0F5C98"/>
              </a:solidFill>
              <a:highlight>
                <a:srgbClr val="FFFFFF"/>
              </a:highlight>
              <a:latin typeface="Roboto Serif"/>
              <a:ea typeface="Roboto Serif"/>
              <a:cs typeface="Roboto Serif"/>
              <a:sym typeface="Roboto Serif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0F5C98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</a:rPr>
              <a:t>Jarhan</a:t>
            </a:r>
            <a:endParaRPr sz="3300" b="1" i="0" u="none" strike="noStrike" cap="none">
              <a:solidFill>
                <a:srgbClr val="0F5C98"/>
              </a:solidFill>
              <a:highlight>
                <a:srgbClr val="FFFFFF"/>
              </a:highlight>
              <a:latin typeface="Roboto Serif"/>
              <a:ea typeface="Roboto Serif"/>
              <a:cs typeface="Roboto Serif"/>
              <a:sym typeface="Roboto Serif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</a:rPr>
              <a:t>University                           of Wyoming</a:t>
            </a:r>
            <a:endParaRPr sz="22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8038700" y="8149025"/>
            <a:ext cx="3510600" cy="22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0F5C98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</a:rPr>
              <a:t>Jiyoung </a:t>
            </a:r>
            <a:endParaRPr sz="3300" b="1" i="0" u="none" strike="noStrike" cap="none">
              <a:solidFill>
                <a:srgbClr val="0F5C98"/>
              </a:solidFill>
              <a:highlight>
                <a:srgbClr val="FFFFFF"/>
              </a:highlight>
              <a:latin typeface="Roboto Serif"/>
              <a:ea typeface="Roboto Serif"/>
              <a:cs typeface="Roboto Serif"/>
              <a:sym typeface="Roboto Serif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0F5C98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</a:rPr>
              <a:t>Lee</a:t>
            </a:r>
            <a:endParaRPr sz="3300" b="1" i="0" u="none" strike="noStrike" cap="none">
              <a:solidFill>
                <a:srgbClr val="0F5C98"/>
              </a:solidFill>
              <a:highlight>
                <a:srgbClr val="FFFFFF"/>
              </a:highlight>
              <a:latin typeface="Roboto Serif"/>
              <a:ea typeface="Roboto Serif"/>
              <a:cs typeface="Roboto Serif"/>
              <a:sym typeface="Roboto Serif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</a:rPr>
              <a:t>Louisiana State University</a:t>
            </a:r>
            <a:endParaRPr sz="22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11707775" y="8149025"/>
            <a:ext cx="3510600" cy="21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0F5C98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</a:rPr>
              <a:t>Claire Simpson</a:t>
            </a:r>
            <a:endParaRPr sz="3300" b="1" i="0" u="none" strike="noStrike" cap="none">
              <a:solidFill>
                <a:srgbClr val="0F5C98"/>
              </a:solidFill>
              <a:highlight>
                <a:srgbClr val="FFFFFF"/>
              </a:highlight>
              <a:latin typeface="Roboto Serif"/>
              <a:ea typeface="Roboto Serif"/>
              <a:cs typeface="Roboto Serif"/>
              <a:sym typeface="Roboto Serif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</a:rPr>
              <a:t>University of Colorado, Boulder</a:t>
            </a:r>
            <a:endParaRPr sz="22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15376850" y="8149025"/>
            <a:ext cx="3510600" cy="22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0F5C98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</a:rPr>
              <a:t>Yalin</a:t>
            </a:r>
            <a:endParaRPr sz="3300" b="1" i="0" u="none" strike="noStrike" cap="none">
              <a:solidFill>
                <a:srgbClr val="0F5C98"/>
              </a:solidFill>
              <a:highlight>
                <a:srgbClr val="FFFFFF"/>
              </a:highlight>
              <a:latin typeface="Roboto Serif"/>
              <a:ea typeface="Roboto Serif"/>
              <a:cs typeface="Roboto Serif"/>
              <a:sym typeface="Roboto Serif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0F5C98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</a:rPr>
              <a:t>Yang</a:t>
            </a:r>
            <a:endParaRPr sz="3300" b="1" i="0" u="none" strike="noStrike" cap="none">
              <a:solidFill>
                <a:srgbClr val="0F5C98"/>
              </a:solidFill>
              <a:highlight>
                <a:srgbClr val="FFFFFF"/>
              </a:highlight>
              <a:latin typeface="Roboto Serif"/>
              <a:ea typeface="Roboto Serif"/>
              <a:cs typeface="Roboto Serif"/>
              <a:sym typeface="Roboto Serif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</a:rPr>
              <a:t>University of        Texas at Dallas</a:t>
            </a:r>
            <a:endParaRPr sz="22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685800" y="1811800"/>
            <a:ext cx="3949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TeamAwesome</a:t>
            </a:r>
            <a:endParaRPr sz="35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6550" y="370750"/>
            <a:ext cx="2237898" cy="25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7652750" y="930700"/>
            <a:ext cx="4430400" cy="17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0F5C98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</a:rPr>
              <a:t>Dr. Eric Shook</a:t>
            </a:r>
            <a:endParaRPr sz="3300" b="1" i="0" u="none" strike="noStrike" cap="none">
              <a:solidFill>
                <a:srgbClr val="0F5C98"/>
              </a:solidFill>
              <a:highlight>
                <a:srgbClr val="FFFFFF"/>
              </a:highlight>
              <a:latin typeface="Roboto Serif"/>
              <a:ea typeface="Roboto Serif"/>
              <a:cs typeface="Roboto Serif"/>
              <a:sym typeface="Roboto Serif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</a:rPr>
              <a:t> University of Minnesota Twin Cities </a:t>
            </a:r>
            <a:endParaRPr sz="22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14508550" y="973000"/>
            <a:ext cx="4430400" cy="13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0F5C98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</a:rPr>
              <a:t>Dr. Diana Sinton</a:t>
            </a:r>
            <a:endParaRPr sz="22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Roboto Serif"/>
              <a:ea typeface="Roboto Serif"/>
              <a:cs typeface="Roboto Serif"/>
              <a:sym typeface="Roboto Serif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</a:rPr>
              <a:t>UCGIS &amp; Cornell University</a:t>
            </a:r>
            <a:endParaRPr sz="22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26200" y="370750"/>
            <a:ext cx="2237906" cy="25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898638" y="9227975"/>
            <a:ext cx="30000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 Serif"/>
                <a:ea typeface="Roboto Serif"/>
                <a:cs typeface="Roboto Serif"/>
                <a:sym typeface="Roboto Serif"/>
              </a:rPr>
              <a:t>University of          New Mexico </a:t>
            </a:r>
            <a:endParaRPr sz="220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Roboto Serif"/>
                <a:ea typeface="Roboto Serif"/>
                <a:cs typeface="Roboto Serif"/>
                <a:sym typeface="Roboto Serif"/>
              </a:rPr>
              <a:t>4</a:t>
            </a:fld>
            <a:endParaRPr>
              <a:solidFill>
                <a:schemeClr val="accen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685800" y="74025"/>
            <a:ext cx="179355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6000" b="0" i="0" u="none" strike="noStrike" cap="none" dirty="0">
                <a:solidFill>
                  <a:srgbClr val="0F5C98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Geospatial Artificial Intelligence (</a:t>
            </a:r>
            <a:r>
              <a:rPr lang="en-US" sz="6000" b="0" i="0" u="none" strike="noStrike" cap="none" dirty="0" err="1">
                <a:solidFill>
                  <a:srgbClr val="0F5C98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GeoAI</a:t>
            </a:r>
            <a:r>
              <a:rPr lang="en-US" sz="6000" b="0" i="0" u="none" strike="noStrike" cap="none" dirty="0">
                <a:solidFill>
                  <a:srgbClr val="0F5C98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)</a:t>
            </a:r>
            <a:endParaRPr sz="24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44150" y="1936425"/>
            <a:ext cx="6477000" cy="80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0" y="1936424"/>
            <a:ext cx="11085600" cy="822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noAutofit/>
          </a:bodyPr>
          <a:lstStyle/>
          <a:p>
            <a:pPr marL="1600200" marR="0" lvl="0" indent="-685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b="0" i="0" u="none" strike="noStrike" cap="none" dirty="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Utilization of AI in conjunction with </a:t>
            </a:r>
            <a:r>
              <a:rPr lang="en-US" sz="4800" b="1" i="0" u="none" strike="noStrike" cap="none" dirty="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geographical data, science, and technology </a:t>
            </a:r>
          </a:p>
          <a:p>
            <a:pPr marL="1600200" marR="0" lvl="0" indent="-685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b="0" i="0" u="none" strike="noStrike" cap="none" dirty="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Accelerate the comprehension of real-world business prospects, environmental effects, and operational threats. </a:t>
            </a:r>
            <a:endParaRPr sz="4800" b="0" i="0" u="none" strike="noStrike" cap="none" dirty="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12144150" y="10157050"/>
            <a:ext cx="624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 strike="noStrike" cap="none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(https://www.esri.com/en-us/capabilities/geoai/overview#:~:text=Geospatial%20artificial%20intelligence%20(GeoAI)%20is,environmental%20impacts%2C%20and%20operational%20risks.)</a:t>
            </a:r>
            <a:endParaRPr sz="1000" b="0" i="0" u="none" strike="noStrike" cap="non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Roboto Serif"/>
                <a:ea typeface="Roboto Serif"/>
                <a:cs typeface="Roboto Serif"/>
                <a:sym typeface="Roboto Serif"/>
              </a:rPr>
              <a:t>5</a:t>
            </a:fld>
            <a:endParaRPr>
              <a:solidFill>
                <a:schemeClr val="accen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685800" y="74025"/>
            <a:ext cx="169626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lang="en-US" sz="7400" b="0" i="0" u="none" strike="noStrike" cap="none">
                <a:solidFill>
                  <a:srgbClr val="0F5C98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Foundation Model</a:t>
            </a:r>
            <a:endParaRPr sz="35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9306" y="1936425"/>
            <a:ext cx="14971699" cy="80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5377874" y="10284198"/>
            <a:ext cx="1075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Adpated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https://blogs.nvidia.com/blog/2023/03/13/what-are-foundation-models/)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Roboto Serif"/>
                <a:ea typeface="Roboto Serif"/>
                <a:cs typeface="Roboto Serif"/>
                <a:sym typeface="Roboto Serif"/>
              </a:rPr>
              <a:t>6</a:t>
            </a:fld>
            <a:endParaRPr>
              <a:solidFill>
                <a:schemeClr val="accen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685800" y="74025"/>
            <a:ext cx="169626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lang="en-US" sz="7400" b="0" i="0" u="none" strike="noStrike" cap="none">
                <a:solidFill>
                  <a:srgbClr val="0F5C98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Fine-tuning</a:t>
            </a:r>
            <a:endParaRPr sz="35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12840352" y="9584925"/>
            <a:ext cx="5295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Emoji Kitchen: Cook Moji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762000" y="2484850"/>
            <a:ext cx="9946500" cy="554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 panose="020B0604020202020204" pitchFamily="34" charset="0"/>
              <a:buChar char="•"/>
            </a:pPr>
            <a:r>
              <a:rPr lang="en-US" sz="4800" b="0" i="0" u="none" strike="noStrike" cap="none" dirty="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An approach to transfer learning </a:t>
            </a:r>
          </a:p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 panose="020B0604020202020204" pitchFamily="34" charset="0"/>
              <a:buChar char="•"/>
            </a:pPr>
            <a:r>
              <a:rPr lang="en-US" sz="4800" b="0" i="0" u="none" strike="noStrike" cap="none" dirty="0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The weights of a pre-trained model are trained on new data</a:t>
            </a:r>
            <a:endParaRPr sz="4800" b="0" i="0" u="none" strike="noStrike" cap="none" dirty="0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6650" y="3162888"/>
            <a:ext cx="7219200" cy="1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12575" y="1231888"/>
            <a:ext cx="6887327" cy="17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78549" y="5268925"/>
            <a:ext cx="6887300" cy="19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78538" y="7432325"/>
            <a:ext cx="6887325" cy="181643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/>
        </p:nvSpPr>
        <p:spPr>
          <a:xfrm>
            <a:off x="16798650" y="743625"/>
            <a:ext cx="1678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 Serif"/>
                <a:ea typeface="Roboto Serif"/>
                <a:cs typeface="Roboto Serif"/>
                <a:sym typeface="Roboto Serif"/>
              </a:rPr>
              <a:t>New data</a:t>
            </a:r>
            <a:endParaRPr sz="220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11878550" y="743625"/>
            <a:ext cx="2127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 Serif"/>
                <a:ea typeface="Roboto Serif"/>
                <a:cs typeface="Roboto Serif"/>
                <a:sym typeface="Roboto Serif"/>
              </a:rPr>
              <a:t>Pre-trained</a:t>
            </a:r>
            <a:endParaRPr sz="220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14258700" y="743625"/>
            <a:ext cx="2127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 Serif"/>
                <a:ea typeface="Roboto Serif"/>
                <a:cs typeface="Roboto Serif"/>
                <a:sym typeface="Roboto Serif"/>
              </a:rPr>
              <a:t>Weight</a:t>
            </a:r>
            <a:endParaRPr sz="220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/>
        </p:nvSpPr>
        <p:spPr>
          <a:xfrm>
            <a:off x="295600" y="1754100"/>
            <a:ext cx="18714600" cy="4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Gain </a:t>
            </a:r>
            <a:r>
              <a:rPr lang="en-US" sz="5400" b="1" i="0" u="none" strike="noStrike" cap="non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practical experience</a:t>
            </a:r>
            <a:r>
              <a:rPr lang="en-US" sz="4800" b="0" i="0" u="none" strike="noStrike" cap="non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 in applying </a:t>
            </a:r>
            <a:r>
              <a:rPr lang="en-US" sz="5400" b="1" i="0" u="none" strike="noStrike" cap="non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deep learning techniques</a:t>
            </a:r>
            <a:r>
              <a:rPr lang="en-US" sz="4800" b="0" i="0" u="none" strike="noStrike" cap="non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 to real-world spatial problems, at the</a:t>
            </a:r>
            <a:r>
              <a:rPr lang="en-US" sz="4800" b="1" i="0" u="none" strike="noStrike" cap="non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r>
              <a:rPr lang="en-US" sz="5400" b="1" i="0" u="none" strike="noStrike" cap="non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cutting edge of GeoAI</a:t>
            </a:r>
            <a:endParaRPr sz="5400" b="1" i="0" u="none" strike="noStrike" cap="non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9969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6000" b="1" i="0" u="none" strike="noStrike" cap="non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914400" marR="0" lvl="0" indent="-3978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35"/>
              <a:buFont typeface="Arial"/>
              <a:buNone/>
            </a:pPr>
            <a:endParaRPr sz="4800" b="0" i="0" u="none" strike="noStrike" cap="non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42" name="Google Shape;242;p31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Roboto Serif"/>
                <a:ea typeface="Roboto Serif"/>
                <a:cs typeface="Roboto Serif"/>
                <a:sym typeface="Roboto Serif"/>
              </a:rPr>
              <a:t>7</a:t>
            </a:fld>
            <a:endParaRPr>
              <a:solidFill>
                <a:schemeClr val="accen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43" name="Google Shape;243;p31" descr="A screenshot of a computer screen  Description automatically generated"/>
          <p:cNvPicPr preferRelativeResize="0"/>
          <p:nvPr/>
        </p:nvPicPr>
        <p:blipFill rotWithShape="1">
          <a:blip r:embed="rId3">
            <a:alphaModFix/>
          </a:blip>
          <a:srcRect l="2000" t="43132" r="1827" b="-193"/>
          <a:stretch/>
        </p:blipFill>
        <p:spPr>
          <a:xfrm>
            <a:off x="9557850" y="4676500"/>
            <a:ext cx="9044900" cy="539460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 txBox="1"/>
          <p:nvPr/>
        </p:nvSpPr>
        <p:spPr>
          <a:xfrm>
            <a:off x="295600" y="5114800"/>
            <a:ext cx="8542200" cy="4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1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</a:rPr>
              <a:t>“NASA's first open-source geospatial artificial intelligence (AI) foundation model for Earth observation data…is a </a:t>
            </a:r>
            <a:r>
              <a:rPr lang="en-US" sz="4000" b="1" i="1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</a:rPr>
              <a:t>milestone in the application of AI for Earth science.</a:t>
            </a:r>
            <a:r>
              <a:rPr lang="en-US" sz="4000" b="0" i="1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Roboto Serif"/>
                <a:ea typeface="Roboto Serif"/>
                <a:cs typeface="Roboto Serif"/>
                <a:sym typeface="Roboto Serif"/>
              </a:rPr>
              <a:t>"</a:t>
            </a:r>
            <a:endParaRPr sz="1600" b="0" i="1" u="none" strike="noStrike" cap="none">
              <a:solidFill>
                <a:schemeClr val="dk1"/>
              </a:solidFill>
              <a:highlight>
                <a:srgbClr val="FFFFFF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9557850" y="10157050"/>
            <a:ext cx="8827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1" u="none" strike="noStrike" cap="none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(https://www.earthdata.nasa.gov/news/impact-ibm-hls-foundation-model)</a:t>
            </a:r>
            <a:endParaRPr sz="1700" b="0" i="0" u="none" strike="noStrike" cap="non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685800" y="74025"/>
            <a:ext cx="169626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lang="en-US" sz="7400" b="0" i="0" u="none" strike="noStrike" cap="none">
                <a:solidFill>
                  <a:srgbClr val="0F5C98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Background</a:t>
            </a:r>
            <a:endParaRPr sz="35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Roboto Serif"/>
                <a:ea typeface="Roboto Serif"/>
                <a:cs typeface="Roboto Serif"/>
                <a:sym typeface="Roboto Serif"/>
              </a:rPr>
              <a:t>8</a:t>
            </a:fld>
            <a:endParaRPr>
              <a:solidFill>
                <a:schemeClr val="accen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65" name="Google Shape;265;p33"/>
          <p:cNvSpPr txBox="1"/>
          <p:nvPr/>
        </p:nvSpPr>
        <p:spPr>
          <a:xfrm>
            <a:off x="685800" y="74025"/>
            <a:ext cx="169626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lang="en-US" sz="7400" b="0" i="0" u="none" strike="noStrike" cap="none">
                <a:solidFill>
                  <a:srgbClr val="0F5C98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Prithvi-100M Model</a:t>
            </a:r>
            <a:endParaRPr sz="7400" b="0" i="0" u="none" strike="noStrike" cap="none">
              <a:solidFill>
                <a:srgbClr val="0F5C98"/>
              </a:solidFill>
              <a:highlight>
                <a:srgbClr val="FFFFFF"/>
              </a:highlight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971550" y="1936425"/>
            <a:ext cx="18038700" cy="8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normAutofit fontScale="92500" lnSpcReduction="20000"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-US" sz="4800" b="1" i="0" u="none" strike="noStrike" cap="non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Type:</a:t>
            </a:r>
            <a:r>
              <a:rPr lang="en-US" sz="4800" b="0" i="0" u="none" strike="noStrike" cap="non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 temporal Vision transformer </a:t>
            </a:r>
            <a:endParaRPr sz="4800" b="0" i="0" u="none" strike="noStrike" cap="non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-US" sz="4800" b="1" i="0" u="none" strike="noStrike" cap="non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Pre-Training: </a:t>
            </a:r>
            <a:r>
              <a:rPr lang="en-US" sz="4800" b="0" i="0" u="none" strike="noStrike" cap="non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pre-trained by the IBM and NASA team on contiguous US Harmonised Landsat Sentinel 2 (HLS) data. </a:t>
            </a:r>
            <a:endParaRPr sz="4800" b="0" i="0" u="none" strike="noStrike" cap="non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●"/>
            </a:pPr>
            <a:r>
              <a:rPr lang="en-US" sz="4800" b="1" i="0" u="none" strike="noStrike" cap="non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Architecture: </a:t>
            </a:r>
            <a:endParaRPr sz="4800" b="1" i="0" u="none" strike="noStrike" cap="non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1371600" marR="0" lvl="1" indent="-51053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○"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Self-supervised encoder developed with a ViT architecture and Masked AutoEncoder (MAE) learning strategy, MSE loss function. </a:t>
            </a:r>
            <a:endParaRPr sz="4800" b="0" i="0" u="none" strike="noStrike" cap="non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marL="1371600" marR="0" lvl="1" indent="-51053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Serif"/>
              <a:buChar char="○"/>
            </a:pPr>
            <a:r>
              <a:rPr lang="en-US" sz="4800" b="0" i="0" u="none" strike="noStrike" cap="non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spatial attention across multiple patches temporal attention for each patch.</a:t>
            </a:r>
            <a:endParaRPr sz="4800" b="0" i="0" u="none" strike="noStrike" cap="non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sldNum" idx="12"/>
          </p:nvPr>
        </p:nvSpPr>
        <p:spPr>
          <a:xfrm>
            <a:off x="17746902" y="9874998"/>
            <a:ext cx="11406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fld id="{00000000-1234-1234-1234-123412341234}" type="slidenum">
              <a:rPr lang="en-US">
                <a:solidFill>
                  <a:schemeClr val="accent1"/>
                </a:solidFill>
                <a:latin typeface="Roboto Serif"/>
                <a:ea typeface="Roboto Serif"/>
                <a:cs typeface="Roboto Serif"/>
                <a:sym typeface="Roboto Serif"/>
              </a:rPr>
              <a:t>9</a:t>
            </a:fld>
            <a:endParaRPr>
              <a:solidFill>
                <a:schemeClr val="accen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73" name="Google Shape;273;p34"/>
          <p:cNvSpPr txBox="1"/>
          <p:nvPr/>
        </p:nvSpPr>
        <p:spPr>
          <a:xfrm>
            <a:off x="685800" y="74025"/>
            <a:ext cx="169626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lang="en-US" sz="7400" b="0" i="0" u="none" strike="noStrike" cap="none">
                <a:solidFill>
                  <a:srgbClr val="0F5C98"/>
                </a:solidFill>
                <a:highlight>
                  <a:srgbClr val="FFFFFF"/>
                </a:highlight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Prithvi-100M Model</a:t>
            </a:r>
            <a:endParaRPr sz="7400" b="0" i="0" u="none" strike="noStrike" cap="none">
              <a:solidFill>
                <a:srgbClr val="0F5C98"/>
              </a:solidFill>
              <a:highlight>
                <a:srgbClr val="FFFFFF"/>
              </a:highlight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sp>
        <p:nvSpPr>
          <p:cNvPr id="274" name="Google Shape;274;p34"/>
          <p:cNvSpPr txBox="1"/>
          <p:nvPr/>
        </p:nvSpPr>
        <p:spPr>
          <a:xfrm>
            <a:off x="1977971" y="10114100"/>
            <a:ext cx="13441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(Source: https://huggingface.co/ibm-nasa-geospatial/Prithvi-100M/blob/main/README.md)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988" y="2543437"/>
            <a:ext cx="17984323" cy="6963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1391</Words>
  <Application>Microsoft Office PowerPoint</Application>
  <PresentationFormat>Custom</PresentationFormat>
  <Paragraphs>356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Calibri</vt:lpstr>
      <vt:lpstr>Roboto Serif</vt:lpstr>
      <vt:lpstr>Arial</vt:lpstr>
      <vt:lpstr>Raleway</vt:lpstr>
      <vt:lpstr>Roboto Serif ExtraBold</vt:lpstr>
      <vt:lpstr>Lato</vt:lpstr>
      <vt:lpstr>Rubik</vt:lpstr>
      <vt:lpstr>Roboto</vt:lpstr>
      <vt:lpstr>Streamline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Lee, Jiyoung</cp:lastModifiedBy>
  <cp:revision>9</cp:revision>
  <dcterms:modified xsi:type="dcterms:W3CDTF">2024-01-31T18:15:10Z</dcterms:modified>
</cp:coreProperties>
</file>